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743" r:id="rId4"/>
  </p:sldMasterIdLst>
  <p:notesMasterIdLst>
    <p:notesMasterId r:id="rId45"/>
  </p:notesMasterIdLst>
  <p:handoutMasterIdLst>
    <p:handoutMasterId r:id="rId46"/>
  </p:handoutMasterIdLst>
  <p:sldIdLst>
    <p:sldId id="2146847008" r:id="rId5"/>
    <p:sldId id="2146847021" r:id="rId6"/>
    <p:sldId id="316" r:id="rId7"/>
    <p:sldId id="2146847014" r:id="rId8"/>
    <p:sldId id="2146847009" r:id="rId9"/>
    <p:sldId id="266" r:id="rId10"/>
    <p:sldId id="2146847011" r:id="rId11"/>
    <p:sldId id="2146847024" r:id="rId12"/>
    <p:sldId id="267" r:id="rId13"/>
    <p:sldId id="2146847010" r:id="rId14"/>
    <p:sldId id="2146847017" r:id="rId15"/>
    <p:sldId id="2146847018" r:id="rId16"/>
    <p:sldId id="260" r:id="rId17"/>
    <p:sldId id="2146847012" r:id="rId18"/>
    <p:sldId id="273" r:id="rId19"/>
    <p:sldId id="263" r:id="rId20"/>
    <p:sldId id="2146847016" r:id="rId21"/>
    <p:sldId id="258" r:id="rId22"/>
    <p:sldId id="271" r:id="rId23"/>
    <p:sldId id="275" r:id="rId24"/>
    <p:sldId id="2146847025" r:id="rId25"/>
    <p:sldId id="2146847022" r:id="rId26"/>
    <p:sldId id="2146847013" r:id="rId27"/>
    <p:sldId id="2146847015" r:id="rId28"/>
    <p:sldId id="2146847023" r:id="rId29"/>
    <p:sldId id="2146847019" r:id="rId30"/>
    <p:sldId id="2146847020" r:id="rId31"/>
    <p:sldId id="2146847028" r:id="rId32"/>
    <p:sldId id="2146847029" r:id="rId33"/>
    <p:sldId id="2146847030" r:id="rId34"/>
    <p:sldId id="2146847026" r:id="rId35"/>
    <p:sldId id="2146847027" r:id="rId36"/>
    <p:sldId id="259" r:id="rId37"/>
    <p:sldId id="2146846965" r:id="rId38"/>
    <p:sldId id="274" r:id="rId39"/>
    <p:sldId id="276" r:id="rId40"/>
    <p:sldId id="277" r:id="rId41"/>
    <p:sldId id="278" r:id="rId42"/>
    <p:sldId id="265" r:id="rId43"/>
    <p:sldId id="283" r:id="rId44"/>
  </p:sldIdLst>
  <p:sldSz cx="12192000" cy="6858000"/>
  <p:notesSz cx="6858000" cy="9144000"/>
  <p:defaultTextStyle>
    <a:defPPr>
      <a:defRPr lang="en-US"/>
    </a:defPPr>
    <a:lvl1pPr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609585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1219170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828754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2438339" algn="l" defTabSz="609585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3047924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3657509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4267093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4876678" algn="l" defTabSz="609585" rtl="0" eaLnBrk="1" latinLnBrk="0" hangingPunct="1">
      <a:defRPr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UAX PPT Template" id="{B9CB93EB-A11D-4479-A85B-ECC7C07626B0}">
          <p14:sldIdLst>
            <p14:sldId id="2146847008"/>
            <p14:sldId id="2146847021"/>
            <p14:sldId id="316"/>
            <p14:sldId id="2146847014"/>
            <p14:sldId id="2146847009"/>
            <p14:sldId id="266"/>
            <p14:sldId id="2146847011"/>
            <p14:sldId id="2146847024"/>
            <p14:sldId id="267"/>
            <p14:sldId id="2146847010"/>
            <p14:sldId id="2146847017"/>
            <p14:sldId id="2146847018"/>
            <p14:sldId id="260"/>
            <p14:sldId id="2146847012"/>
            <p14:sldId id="273"/>
            <p14:sldId id="263"/>
            <p14:sldId id="2146847016"/>
            <p14:sldId id="258"/>
            <p14:sldId id="271"/>
            <p14:sldId id="275"/>
            <p14:sldId id="2146847025"/>
            <p14:sldId id="2146847022"/>
            <p14:sldId id="2146847013"/>
            <p14:sldId id="2146847015"/>
            <p14:sldId id="2146847023"/>
            <p14:sldId id="2146847019"/>
            <p14:sldId id="2146847020"/>
            <p14:sldId id="2146847028"/>
            <p14:sldId id="2146847029"/>
            <p14:sldId id="2146847030"/>
            <p14:sldId id="2146847026"/>
            <p14:sldId id="2146847027"/>
            <p14:sldId id="259"/>
            <p14:sldId id="2146846965"/>
            <p14:sldId id="274"/>
            <p14:sldId id="276"/>
            <p14:sldId id="277"/>
            <p14:sldId id="278"/>
            <p14:sldId id="265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B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2857"/>
  </p:normalViewPr>
  <p:slideViewPr>
    <p:cSldViewPr snapToGrid="0">
      <p:cViewPr varScale="1">
        <p:scale>
          <a:sx n="105" d="100"/>
          <a:sy n="105" d="100"/>
        </p:scale>
        <p:origin x="1720" y="184"/>
      </p:cViewPr>
      <p:guideLst/>
    </p:cSldViewPr>
  </p:slideViewPr>
  <p:outlineViewPr>
    <p:cViewPr>
      <p:scale>
        <a:sx n="33" d="100"/>
        <a:sy n="33" d="100"/>
      </p:scale>
      <p:origin x="0" y="-3612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160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F05D61B-8704-CE40-BB43-E8FCC5B932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/>
              <a:t>Título Presentación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6C7AF2-21EE-C540-845D-AF3CB00AB4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9442F-D6AE-2547-A016-E86A050B4D2E}" type="datetime7">
              <a:rPr lang="es-ES" smtClean="0"/>
              <a:t>sept-24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998891-4CFB-1F40-98AB-E5E980241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Confidential &amp; Proprietary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79570E-1F10-B24B-88D6-600F40CB08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ACEF2-8374-754B-B43A-6E8A10C1D4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35459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Título Presentación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74331-6528-4B47-BCCB-1EFC12E6D63D}" type="datetime7">
              <a:rPr lang="es-ES" smtClean="0"/>
              <a:t>sept-24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90C32-1D05-4357-A635-2118E80A09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6759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Qué tipo de problemas abordamos en biomedicina? Y cómo encontramos la verdad? Normalmente esto ocurrirá por la estadística…qué saben los alumnos al respecto?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Título Presentación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2E74331-6528-4B47-BCCB-1EFC12E6D63D}" type="datetime7">
              <a:rPr lang="es-ES" smtClean="0"/>
              <a:t>sept-24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0C32-1D05-4357-A635-2118E80A09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9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12CAB-BC9F-F747-9B41-69AF61E0485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137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Título Presentación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2E74331-6528-4B47-BCCB-1EFC12E6D63D}" type="datetime7">
              <a:rPr lang="es-ES" smtClean="0"/>
              <a:t>sept-24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0C32-1D05-4357-A635-2118E80A09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1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12CAB-BC9F-F747-9B41-69AF61E04852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6178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12CAB-BC9F-F747-9B41-69AF61E04852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078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-01">
    <p:bg>
      <p:bgPr>
        <a:solidFill>
          <a:srgbClr val="006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6" y="3429000"/>
            <a:ext cx="5040879" cy="1893853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lang="en-US" sz="5000" b="1" i="0" kern="1200" cap="none" spc="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pPr lvl="0" algn="l" defTabSz="81276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máx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 err="1"/>
              <a:t>líneas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156" y="5558367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all" spc="100" baseline="0">
                <a:solidFill>
                  <a:schemeClr val="bg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Subtítulo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156" y="5964771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none" spc="100" baseline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FECHA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BCF0F4-62C2-DC95-2769-7648C831019D}"/>
              </a:ext>
            </a:extLst>
          </p:cNvPr>
          <p:cNvSpPr txBox="1"/>
          <p:nvPr userDrawn="1"/>
        </p:nvSpPr>
        <p:spPr>
          <a:xfrm>
            <a:off x="5049078" y="570506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23B7E8-077F-0C11-E2E4-FCC0976D8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156" y="502913"/>
            <a:ext cx="2516825" cy="47551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9A18D39-9C34-1DFB-227C-504685B8EE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2900" y="0"/>
            <a:ext cx="29591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497DCB-6790-284A-B6F5-5E1D09EDC8DA}"/>
              </a:ext>
            </a:extLst>
          </p:cNvPr>
          <p:cNvSpPr txBox="1"/>
          <p:nvPr userDrawn="1"/>
        </p:nvSpPr>
        <p:spPr>
          <a:xfrm>
            <a:off x="712922" y="6555783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C837A29-6067-5946-A907-42C312DF87D1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367937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58">
            <a:extLst>
              <a:ext uri="{FF2B5EF4-FFF2-40B4-BE49-F238E27FC236}">
                <a16:creationId xmlns:a16="http://schemas.microsoft.com/office/drawing/2014/main" id="{8D44C5B5-90D9-D727-83E1-5716B25CB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7315200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6A860D7-12FD-3B4C-6EE3-F849025C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9588" y="2209800"/>
            <a:ext cx="7310437" cy="4027487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buClr>
                <a:schemeClr val="accent1"/>
              </a:buClr>
              <a:defRPr/>
            </a:lvl2pPr>
            <a:lvl3pPr>
              <a:spcAft>
                <a:spcPts val="600"/>
              </a:spcAft>
              <a:buClr>
                <a:schemeClr val="accent1"/>
              </a:buClr>
              <a:defRPr/>
            </a:lvl3pPr>
            <a:lvl4pPr>
              <a:spcAft>
                <a:spcPts val="600"/>
              </a:spcAft>
              <a:buClr>
                <a:schemeClr val="accent1"/>
              </a:buClr>
              <a:defRPr/>
            </a:lvl4pPr>
            <a:lvl5pPr>
              <a:spcAft>
                <a:spcPts val="600"/>
              </a:spcAft>
              <a:buClr>
                <a:schemeClr val="accent1"/>
              </a:buClr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6D8FBD4-4371-2E80-541C-846991B5F7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206" y="1714500"/>
            <a:ext cx="7310438" cy="27432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27318914-C5E6-3384-2F4C-DDF28F2CA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1BB438-4E17-8D15-89F7-B55A6CD2B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F7D6A7E-9B87-E846-9B20-10ED85D5C15A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CAB2EC2-A162-BF42-AA71-34793ADC10F7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2" name="Marcador de fecha 2">
            <a:extLst>
              <a:ext uri="{FF2B5EF4-FFF2-40B4-BE49-F238E27FC236}">
                <a16:creationId xmlns:a16="http://schemas.microsoft.com/office/drawing/2014/main" id="{102D7AA9-64B2-C74A-9FD4-6394DE66D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401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320">
          <p15:clr>
            <a:srgbClr val="FBAE40"/>
          </p15:clr>
        </p15:guide>
        <p15:guide id="4" orient="horz" pos="316">
          <p15:clr>
            <a:srgbClr val="FBAE40"/>
          </p15:clr>
        </p15:guide>
        <p15:guide id="7" pos="4920" userDrawn="1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- Gr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D4509C47-7338-F5D2-1484-72B7CF15A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4" name="Title 158">
            <a:extLst>
              <a:ext uri="{FF2B5EF4-FFF2-40B4-BE49-F238E27FC236}">
                <a16:creationId xmlns:a16="http://schemas.microsoft.com/office/drawing/2014/main" id="{C15FE3BC-F280-0354-CCB5-435CC7BA9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7315200" cy="457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338D3B5B-3CED-4D80-805E-55979E50D4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9588" y="2209800"/>
            <a:ext cx="7310437" cy="4027487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buClr>
                <a:schemeClr val="accent1"/>
              </a:buClr>
              <a:defRPr/>
            </a:lvl2pPr>
            <a:lvl3pPr>
              <a:spcAft>
                <a:spcPts val="600"/>
              </a:spcAft>
              <a:buClr>
                <a:schemeClr val="accent1"/>
              </a:buClr>
              <a:defRPr/>
            </a:lvl3pPr>
            <a:lvl4pPr>
              <a:spcAft>
                <a:spcPts val="600"/>
              </a:spcAft>
              <a:buClr>
                <a:schemeClr val="accent1"/>
              </a:buClr>
              <a:defRPr/>
            </a:lvl4pPr>
            <a:lvl5pPr>
              <a:spcAft>
                <a:spcPts val="600"/>
              </a:spcAft>
              <a:buClr>
                <a:schemeClr val="accent1"/>
              </a:buClr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E3465F1A-327C-9531-B039-E99AA0AF9E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206" y="1714500"/>
            <a:ext cx="7310438" cy="27432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D14C85-0C76-6EB3-5150-1F32941982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9916D6-A980-9644-9686-840C73049374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8C2C9A6-C59E-1F42-BAA3-FEEF46284F7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2" name="Marcador de fecha 2">
            <a:extLst>
              <a:ext uri="{FF2B5EF4-FFF2-40B4-BE49-F238E27FC236}">
                <a16:creationId xmlns:a16="http://schemas.microsoft.com/office/drawing/2014/main" id="{96B62B97-9B7A-AA4E-8EB4-D0899C728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615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320">
          <p15:clr>
            <a:srgbClr val="FBAE40"/>
          </p15:clr>
        </p15:guide>
        <p15:guide id="4" orient="horz" pos="316">
          <p15:clr>
            <a:srgbClr val="FBAE40"/>
          </p15:clr>
        </p15:guide>
        <p15:guide id="7" pos="4944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F55AC-4F18-8862-03A0-3D79DEA86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012DB2F-C87C-BED8-50F7-D015F6E5CF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4443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600"/>
            </a:lvl1pPr>
            <a:lvl2pPr>
              <a:spcAft>
                <a:spcPts val="600"/>
              </a:spcAft>
              <a:buClr>
                <a:schemeClr val="accent1"/>
              </a:buClr>
              <a:defRPr sz="1600"/>
            </a:lvl2pPr>
            <a:lvl3pPr>
              <a:spcAft>
                <a:spcPts val="600"/>
              </a:spcAft>
              <a:buClr>
                <a:schemeClr val="accent1"/>
              </a:buClr>
              <a:defRPr sz="1600"/>
            </a:lvl3pPr>
            <a:lvl4pPr>
              <a:spcAft>
                <a:spcPts val="600"/>
              </a:spcAft>
              <a:buClr>
                <a:schemeClr val="accent1"/>
              </a:buClr>
              <a:defRPr sz="1600"/>
            </a:lvl4pPr>
            <a:lvl5pPr>
              <a:spcAft>
                <a:spcPts val="600"/>
              </a:spcAft>
              <a:buClr>
                <a:schemeClr val="accent1"/>
              </a:buCl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82B33D4F-3CD5-B1F4-E420-DE9C0A844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2596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600"/>
            </a:lvl1pPr>
            <a:lvl2pPr>
              <a:spcAft>
                <a:spcPts val="600"/>
              </a:spcAft>
              <a:buClr>
                <a:schemeClr val="accent1"/>
              </a:buClr>
              <a:defRPr sz="1600"/>
            </a:lvl2pPr>
            <a:lvl3pPr>
              <a:spcAft>
                <a:spcPts val="600"/>
              </a:spcAft>
              <a:buClr>
                <a:schemeClr val="accent1"/>
              </a:buClr>
              <a:defRPr sz="1600"/>
            </a:lvl3pPr>
            <a:lvl4pPr>
              <a:spcAft>
                <a:spcPts val="600"/>
              </a:spcAft>
              <a:buClr>
                <a:schemeClr val="accent1"/>
              </a:buClr>
              <a:defRPr sz="1600"/>
            </a:lvl4pPr>
            <a:lvl5pPr>
              <a:spcAft>
                <a:spcPts val="600"/>
              </a:spcAft>
              <a:buClr>
                <a:schemeClr val="accent1"/>
              </a:buClr>
              <a:defRPr sz="16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5C93315-A838-8FB7-59B2-8E6B83E840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206" y="1714500"/>
            <a:ext cx="11178350" cy="27432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ADADD49F-C7B0-0833-5655-9BF3A6736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655E10-0E10-74F7-08B9-583A1C43AD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EAE4F89-70A9-2C46-B426-539EFDD95907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8A963B-63A5-DC46-ACCF-F596E802872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3" name="Marcador de fecha 2">
            <a:extLst>
              <a:ext uri="{FF2B5EF4-FFF2-40B4-BE49-F238E27FC236}">
                <a16:creationId xmlns:a16="http://schemas.microsoft.com/office/drawing/2014/main" id="{B3ECFA55-2751-844E-B36C-AC6EBE1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8630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16">
          <p15:clr>
            <a:srgbClr val="FBAE40"/>
          </p15:clr>
        </p15:guide>
        <p15:guide id="6" pos="3727">
          <p15:clr>
            <a:srgbClr val="FBAE40"/>
          </p15:clr>
        </p15:guide>
        <p15:guide id="7" pos="3953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D2D77C1-A8AE-16CD-DB73-FF8BA33A228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8000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120" name="Title 119">
            <a:extLst>
              <a:ext uri="{FF2B5EF4-FFF2-40B4-BE49-F238E27FC236}">
                <a16:creationId xmlns:a16="http://schemas.microsoft.com/office/drawing/2014/main" id="{2A72DCEB-A544-3AC4-A1AF-9D8E353C8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ECF718-DFE4-1F47-BA8B-028461BEE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71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7938" indent="215900">
              <a:tabLst/>
              <a:defRPr sz="1400"/>
            </a:lvl2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A3909C-D111-F968-F71F-7731A71933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C566-8181-1091-DD32-F0CBB57E77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283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50" name="Content Placeholder 48">
            <a:extLst>
              <a:ext uri="{FF2B5EF4-FFF2-40B4-BE49-F238E27FC236}">
                <a16:creationId xmlns:a16="http://schemas.microsoft.com/office/drawing/2014/main" id="{F54C112E-5329-2244-F5C9-296C76AC64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361847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1" name="Content Placeholder 48">
            <a:extLst>
              <a:ext uri="{FF2B5EF4-FFF2-40B4-BE49-F238E27FC236}">
                <a16:creationId xmlns:a16="http://schemas.microsoft.com/office/drawing/2014/main" id="{EE79B022-9857-60A8-6793-C3F176DC3CE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215693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D5ECF0C8-E7B8-BCA5-AFFB-C14DCE65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08AB3AED-E51F-2C21-532A-841CA2885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36F967-53A9-F4DD-572C-D2B44632DA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FBD15EF-D6DA-E441-A6E1-1F5E203929A6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B5F99A-7E10-084E-A166-3979E65975E0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162CA2A2-C34E-2441-A5B5-B8CFDE115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8105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729">
          <p15:clr>
            <a:srgbClr val="FBAE40"/>
          </p15:clr>
        </p15:guide>
        <p15:guide id="3" pos="4951">
          <p15:clr>
            <a:srgbClr val="FBAE40"/>
          </p15:clr>
        </p15:guide>
        <p15:guide id="4" pos="5155">
          <p15:clr>
            <a:srgbClr val="FBAE40"/>
          </p15:clr>
        </p15:guide>
        <p15:guide id="5" orient="horz" pos="13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as + Dato/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E2D56F-E435-76E6-2F79-7D73936C752B}"/>
              </a:ext>
            </a:extLst>
          </p:cNvPr>
          <p:cNvCxnSpPr>
            <a:cxnSpLocks/>
          </p:cNvCxnSpPr>
          <p:nvPr/>
        </p:nvCxnSpPr>
        <p:spPr>
          <a:xfrm>
            <a:off x="504444" y="3009491"/>
            <a:ext cx="347472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611970-6CAC-86A0-6BC5-5762FF81A532}"/>
              </a:ext>
            </a:extLst>
          </p:cNvPr>
          <p:cNvCxnSpPr>
            <a:cxnSpLocks/>
          </p:cNvCxnSpPr>
          <p:nvPr/>
        </p:nvCxnSpPr>
        <p:spPr>
          <a:xfrm>
            <a:off x="4358640" y="3009491"/>
            <a:ext cx="347472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E5FB0C-619F-D649-D212-2D27C4A480B3}"/>
              </a:ext>
            </a:extLst>
          </p:cNvPr>
          <p:cNvCxnSpPr>
            <a:cxnSpLocks/>
          </p:cNvCxnSpPr>
          <p:nvPr/>
        </p:nvCxnSpPr>
        <p:spPr>
          <a:xfrm>
            <a:off x="8212836" y="3009491"/>
            <a:ext cx="347472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F30470D-2FCB-5921-E953-073D04AAD3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4444" y="2495723"/>
            <a:ext cx="347472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6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8D65F2A-B6C9-90E5-7F1B-0C0C483801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2495723"/>
            <a:ext cx="347472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6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69391EE-2C2A-2182-E13F-F3CFFD97C6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12836" y="2495723"/>
            <a:ext cx="347472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6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ECF718-DFE4-1F47-BA8B-028461BEE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44" y="3093388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A3909C-D111-F968-F71F-7731A71933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3093388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C566-8181-1091-DD32-F0CBB57E77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2836" y="3093388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C6993-A0A7-64CE-649E-BBAB26B3C9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444" y="3452937"/>
            <a:ext cx="347472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C37ABC11-CB0C-FDC6-D657-B429DF6A11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58640" y="3452937"/>
            <a:ext cx="347472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16512003-52EC-DDE1-3B8D-43D25BC05C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12836" y="3452937"/>
            <a:ext cx="347472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CBB06EAA-C5CC-60FB-8BE9-135CB6E0C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7" name="Title 119">
            <a:extLst>
              <a:ext uri="{FF2B5EF4-FFF2-40B4-BE49-F238E27FC236}">
                <a16:creationId xmlns:a16="http://schemas.microsoft.com/office/drawing/2014/main" id="{10D0AAD2-BDE6-3D5D-6798-E6EAB882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82AAA64C-849E-0555-9C83-8064554B6C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4A9CD73-512D-DA7E-A292-1D38E8CAB4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2EC31DC-9ACD-034C-85D6-866B24DEE494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44C1A34-B807-4E4C-861C-E88FD4F56DAC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1" name="Marcador de fecha 2">
            <a:extLst>
              <a:ext uri="{FF2B5EF4-FFF2-40B4-BE49-F238E27FC236}">
                <a16:creationId xmlns:a16="http://schemas.microsoft.com/office/drawing/2014/main" id="{35294719-EEDF-4042-9103-45E20C612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0008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729">
          <p15:clr>
            <a:srgbClr val="FBAE40"/>
          </p15:clr>
        </p15:guide>
        <p15:guide id="3" pos="4951">
          <p15:clr>
            <a:srgbClr val="FBAE40"/>
          </p15:clr>
        </p15:guide>
        <p15:guide id="4" pos="5155">
          <p15:clr>
            <a:srgbClr val="FBAE40"/>
          </p15:clr>
        </p15:guide>
        <p15:guide id="5" orient="horz" pos="13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75488A7-9322-F31C-A0C9-10B1EFCA9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716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 dirty="0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5F0323D-BB28-9E27-7F37-0CCB5A999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50315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D5C5E81-287F-4909-F501-24893A9BFE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2914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CD76E42-5E18-DEAB-43B0-E211EB4D61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35512" y="2209800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4</a:t>
            </a:r>
            <a:endParaRPr lang="en-US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562A8F8-B920-E307-80D7-8D238E03B8C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08000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96" name="Content Placeholder 30">
            <a:extLst>
              <a:ext uri="{FF2B5EF4-FFF2-40B4-BE49-F238E27FC236}">
                <a16:creationId xmlns:a16="http://schemas.microsoft.com/office/drawing/2014/main" id="{CC1A4DDA-2BEB-3742-AC62-35363340AE2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349657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7" name="Content Placeholder 30">
            <a:extLst>
              <a:ext uri="{FF2B5EF4-FFF2-40B4-BE49-F238E27FC236}">
                <a16:creationId xmlns:a16="http://schemas.microsoft.com/office/drawing/2014/main" id="{13525205-DF81-E812-C3C7-3F9B014F7C2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91314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8" name="Content Placeholder 30">
            <a:extLst>
              <a:ext uri="{FF2B5EF4-FFF2-40B4-BE49-F238E27FC236}">
                <a16:creationId xmlns:a16="http://schemas.microsoft.com/office/drawing/2014/main" id="{4D3A1274-448B-9CF0-1245-AAFCEFDA703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032972" y="2609321"/>
            <a:ext cx="2654300" cy="3639079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DA34F255-609E-7E37-8EC5-482AFB041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5" name="Title 119">
            <a:extLst>
              <a:ext uri="{FF2B5EF4-FFF2-40B4-BE49-F238E27FC236}">
                <a16:creationId xmlns:a16="http://schemas.microsoft.com/office/drawing/2014/main" id="{6F3D791E-FE17-F80B-8978-E87AA88264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3F262C28-4F4F-CF20-4F97-5CA0FC7BC4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A90315-3D27-8246-A0EE-54203FBFBA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2B247A-0184-2040-B073-F59FE1C9A8DF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A264A6F-4514-C94A-AC8A-FA95606550CA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0" name="Marcador de fecha 2">
            <a:extLst>
              <a:ext uri="{FF2B5EF4-FFF2-40B4-BE49-F238E27FC236}">
                <a16:creationId xmlns:a16="http://schemas.microsoft.com/office/drawing/2014/main" id="{CF01E41F-B9CA-A048-A601-1956EAB70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8982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888">
          <p15:clr>
            <a:srgbClr val="FBAE40"/>
          </p15:clr>
        </p15:guide>
        <p15:guide id="3" pos="5688">
          <p15:clr>
            <a:srgbClr val="FBAE40"/>
          </p15:clr>
        </p15:guide>
        <p15:guide id="4" pos="2112">
          <p15:clr>
            <a:srgbClr val="FBAE40"/>
          </p15:clr>
        </p15:guide>
        <p15:guide id="5" pos="3792">
          <p15:clr>
            <a:srgbClr val="FBAE40"/>
          </p15:clr>
        </p15:guide>
        <p15:guide id="6" pos="5568">
          <p15:clr>
            <a:srgbClr val="FBAE40"/>
          </p15:clr>
        </p15:guide>
        <p15:guide id="7" orient="horz" pos="13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as + Dato/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 dirty="0"/>
              <a:t>PRESENTATION TEMPLATE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43AA1F-5603-008E-8117-6B3B987A0DC1}"/>
              </a:ext>
            </a:extLst>
          </p:cNvPr>
          <p:cNvCxnSpPr>
            <a:cxnSpLocks/>
          </p:cNvCxnSpPr>
          <p:nvPr/>
        </p:nvCxnSpPr>
        <p:spPr>
          <a:xfrm>
            <a:off x="504444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AB042B-2EA9-AACE-CBA3-DFF6F446F45C}"/>
              </a:ext>
            </a:extLst>
          </p:cNvPr>
          <p:cNvCxnSpPr>
            <a:cxnSpLocks/>
          </p:cNvCxnSpPr>
          <p:nvPr/>
        </p:nvCxnSpPr>
        <p:spPr>
          <a:xfrm>
            <a:off x="3363031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346ACC-468B-14D3-A56B-67A7EAAF303E}"/>
              </a:ext>
            </a:extLst>
          </p:cNvPr>
          <p:cNvCxnSpPr>
            <a:cxnSpLocks/>
          </p:cNvCxnSpPr>
          <p:nvPr/>
        </p:nvCxnSpPr>
        <p:spPr>
          <a:xfrm>
            <a:off x="6187440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8E45E7-C713-CE17-6996-6AA899675AB9}"/>
              </a:ext>
            </a:extLst>
          </p:cNvPr>
          <p:cNvCxnSpPr>
            <a:cxnSpLocks/>
          </p:cNvCxnSpPr>
          <p:nvPr/>
        </p:nvCxnSpPr>
        <p:spPr>
          <a:xfrm>
            <a:off x="9035796" y="3032351"/>
            <a:ext cx="265176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CAA8282-5EF1-28A8-708E-5575F779DB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4444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66389D3-7B61-F677-F33E-BD11CB4572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63031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DBBC928-A132-6C16-F03F-822C688DBB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7440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14E334F-F9D8-3ADE-517C-D2135D2241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5796" y="2495723"/>
            <a:ext cx="2651760" cy="449234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3400" b="1" i="0" kern="1200" spc="13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/>
              <a:t>Dato/</a:t>
            </a:r>
            <a:r>
              <a:rPr lang="en-AU" dirty="0" err="1"/>
              <a:t>Icono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75488A7-9322-F31C-A0C9-10B1EFCA9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44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 dirty="0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5F0323D-BB28-9E27-7F37-0CCB5A999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3031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D5C5E81-287F-4909-F501-24893A9BFEC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87440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CD76E42-5E18-DEAB-43B0-E211EB4D61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35796" y="3106276"/>
            <a:ext cx="265176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400" b="1" i="0" kern="1200" spc="13">
                <a:solidFill>
                  <a:schemeClr val="accent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4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2B64C1-7DFE-3037-C555-AA796FDAF9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444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F8FCF98-9BE4-028F-8258-2669DA13FA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63031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4B45724-FD3A-3A6E-4CB4-64BB81D3C9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7440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C74C85-CC28-E28A-7A5B-812AEB526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35796" y="3447691"/>
            <a:ext cx="2651760" cy="25935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latin typeface="+mn-lt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6157CB4A-2B3C-4D1F-1E72-A9DBEBBEB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6" name="Title 119">
            <a:extLst>
              <a:ext uri="{FF2B5EF4-FFF2-40B4-BE49-F238E27FC236}">
                <a16:creationId xmlns:a16="http://schemas.microsoft.com/office/drawing/2014/main" id="{E2A8E1FD-E4EC-A9FD-82AA-03F7C37BB7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BF92F48C-98A1-CC58-60D5-A388F25DED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9EE327B-F897-F322-7063-34E688B6C0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D790728-C83B-414E-A9C6-EE2DE8F0428B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1834143-DFC7-6941-AE86-2D515DA2D3DE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8" name="Marcador de fecha 2">
            <a:extLst>
              <a:ext uri="{FF2B5EF4-FFF2-40B4-BE49-F238E27FC236}">
                <a16:creationId xmlns:a16="http://schemas.microsoft.com/office/drawing/2014/main" id="{49515CBB-75F6-7E4F-BD33-7BB6618FE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83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912">
          <p15:clr>
            <a:srgbClr val="FBAE40"/>
          </p15:clr>
        </p15:guide>
        <p15:guide id="3" pos="5688">
          <p15:clr>
            <a:srgbClr val="FBAE40"/>
          </p15:clr>
        </p15:guide>
        <p15:guide id="4" pos="2112">
          <p15:clr>
            <a:srgbClr val="FBAE40"/>
          </p15:clr>
        </p15:guide>
        <p15:guide id="5" pos="3792">
          <p15:clr>
            <a:srgbClr val="FBAE40"/>
          </p15:clr>
        </p15:guide>
        <p15:guide id="6" pos="5568">
          <p15:clr>
            <a:srgbClr val="FBAE40"/>
          </p15:clr>
        </p15:guide>
        <p15:guide id="7" orient="horz" pos="13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5DD3E-4A05-D830-CE4F-FB55C470D0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BF33A033-2332-FF59-6083-14449BDA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55D2D4CA-FC32-7199-853F-292B1144976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9587" y="2209800"/>
            <a:ext cx="3469577" cy="4027487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7F408733-790D-D2A7-4D5A-E4EDC04674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41" name="Title 119">
            <a:extLst>
              <a:ext uri="{FF2B5EF4-FFF2-40B4-BE49-F238E27FC236}">
                <a16:creationId xmlns:a16="http://schemas.microsoft.com/office/drawing/2014/main" id="{4A26EC99-E8EC-6AD9-797C-F3FB050E9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3" y="1257300"/>
            <a:ext cx="3474721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C63C7A-2C97-7E89-020C-3E254DD04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3A76FDD-F3B4-EA44-B3DE-CFB894E27956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1CB567-B6DD-9D47-9739-B696441D9499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EB38BFCB-E710-BF45-9375-6179ABC7E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1356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1/3 -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>
            <a:extLst>
              <a:ext uri="{FF2B5EF4-FFF2-40B4-BE49-F238E27FC236}">
                <a16:creationId xmlns:a16="http://schemas.microsoft.com/office/drawing/2014/main" id="{1061047F-1B69-5CE0-ABDE-68A814F3ADE7}"/>
              </a:ext>
            </a:extLst>
          </p:cNvPr>
          <p:cNvSpPr/>
          <p:nvPr userDrawn="1"/>
        </p:nvSpPr>
        <p:spPr>
          <a:xfrm>
            <a:off x="0" y="0"/>
            <a:ext cx="454082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867" dirty="0">
              <a:solidFill>
                <a:schemeClr val="bg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5DD3E-4A05-D830-CE4F-FB55C470D0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BF33A033-2332-FF59-6083-14449BDA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38" name="Content Placeholder 18">
            <a:extLst>
              <a:ext uri="{FF2B5EF4-FFF2-40B4-BE49-F238E27FC236}">
                <a16:creationId xmlns:a16="http://schemas.microsoft.com/office/drawing/2014/main" id="{55D2D4CA-FC32-7199-853F-292B1144976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9587" y="2209800"/>
            <a:ext cx="3469577" cy="4027487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7F408733-790D-D2A7-4D5A-E4EDC04674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41" name="Title 119">
            <a:extLst>
              <a:ext uri="{FF2B5EF4-FFF2-40B4-BE49-F238E27FC236}">
                <a16:creationId xmlns:a16="http://schemas.microsoft.com/office/drawing/2014/main" id="{4A26EC99-E8EC-6AD9-797C-F3FB050E9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3" y="1257300"/>
            <a:ext cx="3474721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46778F-7E88-E412-E13A-271454A4C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6977DAE-BE0B-2D4E-A9BD-9D6F156A99A9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63B192-524C-8346-8E47-6153926E5AD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1" name="Marcador de fecha 2">
            <a:extLst>
              <a:ext uri="{FF2B5EF4-FFF2-40B4-BE49-F238E27FC236}">
                <a16:creationId xmlns:a16="http://schemas.microsoft.com/office/drawing/2014/main" id="{6C3E9E66-0C3B-E84A-94BE-2CFB4A237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7461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as + Imagen - Gr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DC7391-2A08-0F65-1F87-6E222B58B6D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TEMPLATE</a:t>
            </a:r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6EC72E63-0A8B-E61C-4F94-B965473A9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4" name="Picture Placeholder 45">
            <a:extLst>
              <a:ext uri="{FF2B5EF4-FFF2-40B4-BE49-F238E27FC236}">
                <a16:creationId xmlns:a16="http://schemas.microsoft.com/office/drawing/2014/main" id="{638D75A7-7360-35E3-DD9A-330463CE8F5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95862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5" name="Picture Placeholder 45">
            <a:extLst>
              <a:ext uri="{FF2B5EF4-FFF2-40B4-BE49-F238E27FC236}">
                <a16:creationId xmlns:a16="http://schemas.microsoft.com/office/drawing/2014/main" id="{DB1F764E-5B9D-2784-3451-DD178CA01BE2}"/>
              </a:ext>
            </a:extLst>
          </p:cNvPr>
          <p:cNvSpPr>
            <a:spLocks noGrp="1" noChangeAspect="1"/>
          </p:cNvSpPr>
          <p:nvPr>
            <p:ph type="pic" sz="quarter" idx="44" hasCustomPrompt="1"/>
          </p:nvPr>
        </p:nvSpPr>
        <p:spPr>
          <a:xfrm>
            <a:off x="3850728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8" name="Picture Placeholder 45">
            <a:extLst>
              <a:ext uri="{FF2B5EF4-FFF2-40B4-BE49-F238E27FC236}">
                <a16:creationId xmlns:a16="http://schemas.microsoft.com/office/drawing/2014/main" id="{5A2FBB0B-7640-E671-8C4F-0509803866E3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6651802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0" name="Picture Placeholder 45">
            <a:extLst>
              <a:ext uri="{FF2B5EF4-FFF2-40B4-BE49-F238E27FC236}">
                <a16:creationId xmlns:a16="http://schemas.microsoft.com/office/drawing/2014/main" id="{1056078C-3908-58AB-797C-2A9C463A2B9A}"/>
              </a:ext>
            </a:extLst>
          </p:cNvPr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9537978" y="1989138"/>
            <a:ext cx="1692148" cy="1692148"/>
          </a:xfrm>
          <a:prstGeom prst="ellipse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1200"/>
            </a:lvl1pPr>
          </a:lstStyle>
          <a:p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2" name="Title 119">
            <a:extLst>
              <a:ext uri="{FF2B5EF4-FFF2-40B4-BE49-F238E27FC236}">
                <a16:creationId xmlns:a16="http://schemas.microsoft.com/office/drawing/2014/main" id="{D8D2C3FF-80D9-05ED-4AC1-B2352CDF9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3" name="Text Placeholder 48">
            <a:extLst>
              <a:ext uri="{FF2B5EF4-FFF2-40B4-BE49-F238E27FC236}">
                <a16:creationId xmlns:a16="http://schemas.microsoft.com/office/drawing/2014/main" id="{6F995E21-60BA-6F9F-4752-BD0B9D64BB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5815" y="4038036"/>
            <a:ext cx="261224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#1</a:t>
            </a:r>
            <a:endParaRPr lang="en-US" dirty="0"/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56D57B-B540-C4AC-FDE0-64873AF44A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6195" y="4343400"/>
            <a:ext cx="2611483" cy="18938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sp>
        <p:nvSpPr>
          <p:cNvPr id="13" name="Text Placeholder 48">
            <a:extLst>
              <a:ext uri="{FF2B5EF4-FFF2-40B4-BE49-F238E27FC236}">
                <a16:creationId xmlns:a16="http://schemas.microsoft.com/office/drawing/2014/main" id="{066F6519-BA06-DF32-FC32-42127CEA1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88061" y="4038036"/>
            <a:ext cx="241748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#2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3AE54FC0-9072-8120-E851-6DEE73C1F93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8412" y="4343400"/>
            <a:ext cx="2416780" cy="18938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A71D486C-ABF5-7546-DCBF-F272158CDBA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89135" y="4038036"/>
            <a:ext cx="241748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#3</a:t>
            </a:r>
            <a:endParaRPr lang="en-US" dirty="0"/>
          </a:p>
        </p:txBody>
      </p:sp>
      <p:sp>
        <p:nvSpPr>
          <p:cNvPr id="16" name="Text Placeholder 51">
            <a:extLst>
              <a:ext uri="{FF2B5EF4-FFF2-40B4-BE49-F238E27FC236}">
                <a16:creationId xmlns:a16="http://schemas.microsoft.com/office/drawing/2014/main" id="{00ABA51E-1F9C-0916-AFE7-1D7F58470EB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89486" y="4343400"/>
            <a:ext cx="2416780" cy="18938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sp>
        <p:nvSpPr>
          <p:cNvPr id="17" name="Text Placeholder 48">
            <a:extLst>
              <a:ext uri="{FF2B5EF4-FFF2-40B4-BE49-F238E27FC236}">
                <a16:creationId xmlns:a16="http://schemas.microsoft.com/office/drawing/2014/main" id="{6F44659A-0F1F-AF94-395D-8010DDBDFFB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77931" y="4038036"/>
            <a:ext cx="2612243" cy="19540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1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GB" dirty="0"/>
              <a:t>Idea </a:t>
            </a:r>
            <a:r>
              <a:rPr lang="en-GB" dirty="0" err="1"/>
              <a:t>título</a:t>
            </a:r>
            <a:r>
              <a:rPr lang="en-GB" dirty="0"/>
              <a:t> #4</a:t>
            </a:r>
            <a:endParaRPr lang="en-US" dirty="0"/>
          </a:p>
        </p:txBody>
      </p:sp>
      <p:sp>
        <p:nvSpPr>
          <p:cNvPr id="18" name="Text Placeholder 51">
            <a:extLst>
              <a:ext uri="{FF2B5EF4-FFF2-40B4-BE49-F238E27FC236}">
                <a16:creationId xmlns:a16="http://schemas.microsoft.com/office/drawing/2014/main" id="{D2544E0E-FEC5-B937-B505-F860B49B9BD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078311" y="4343400"/>
            <a:ext cx="2611483" cy="189388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="0" i="0">
                <a:latin typeface="+mn-lt"/>
              </a:defRPr>
            </a:lvl1pPr>
            <a:lvl2pPr>
              <a:defRPr sz="1000" b="0" i="0">
                <a:latin typeface="+mn-lt"/>
              </a:defRPr>
            </a:lvl2pPr>
            <a:lvl3pPr>
              <a:defRPr sz="1000" b="0" i="0">
                <a:latin typeface="+mn-lt"/>
              </a:defRPr>
            </a:lvl3pPr>
            <a:lvl4pPr>
              <a:defRPr sz="1000" b="0" i="0">
                <a:latin typeface="+mn-lt"/>
              </a:defRPr>
            </a:lvl4pPr>
            <a:lvl5pPr>
              <a:defRPr sz="1000" b="0" i="0">
                <a:latin typeface="+mn-lt"/>
              </a:defRPr>
            </a:lvl5pPr>
          </a:lstStyle>
          <a:p>
            <a:pPr lvl="0"/>
            <a:r>
              <a:rPr lang="en-GB" dirty="0" err="1"/>
              <a:t>Descripción</a:t>
            </a:r>
            <a:endParaRPr lang="en-US" dirty="0"/>
          </a:p>
        </p:txBody>
      </p:sp>
      <p:cxnSp>
        <p:nvCxnSpPr>
          <p:cNvPr id="21" name="Straight Connector 5">
            <a:extLst>
              <a:ext uri="{FF2B5EF4-FFF2-40B4-BE49-F238E27FC236}">
                <a16:creationId xmlns:a16="http://schemas.microsoft.com/office/drawing/2014/main" id="{B4271BC0-7CCC-0B1A-14CE-CD1D2D86FC7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91333" y="1989138"/>
            <a:ext cx="0" cy="424815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6">
            <a:extLst>
              <a:ext uri="{FF2B5EF4-FFF2-40B4-BE49-F238E27FC236}">
                <a16:creationId xmlns:a16="http://schemas.microsoft.com/office/drawing/2014/main" id="{C4590A3C-778A-02FF-F3C1-DEA8078C0A80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0901" y="1989138"/>
            <a:ext cx="0" cy="424815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7">
            <a:extLst>
              <a:ext uri="{FF2B5EF4-FFF2-40B4-BE49-F238E27FC236}">
                <a16:creationId xmlns:a16="http://schemas.microsoft.com/office/drawing/2014/main" id="{075E8CAB-5946-5510-CB7E-48944D2EF1C1}"/>
              </a:ext>
            </a:extLst>
          </p:cNvPr>
          <p:cNvCxnSpPr>
            <a:cxnSpLocks/>
          </p:cNvCxnSpPr>
          <p:nvPr userDrawn="1"/>
        </p:nvCxnSpPr>
        <p:spPr>
          <a:xfrm flipV="1">
            <a:off x="8873598" y="1989138"/>
            <a:ext cx="0" cy="424815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C6ABF85A-9981-41CD-513C-3A2BE0C98E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1CAAB39-7312-3847-8919-4384AE51CF18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614AA8E-FA8D-8B45-99AE-2CF58663A316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6" name="Marcador de fecha 2">
            <a:extLst>
              <a:ext uri="{FF2B5EF4-FFF2-40B4-BE49-F238E27FC236}">
                <a16:creationId xmlns:a16="http://schemas.microsoft.com/office/drawing/2014/main" id="{695D20EC-9865-CA4A-8C87-883EFB2E6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4112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016">
          <p15:clr>
            <a:srgbClr val="FBAE40"/>
          </p15:clr>
        </p15:guide>
        <p15:guide id="2" pos="3840">
          <p15:clr>
            <a:srgbClr val="FBAE40"/>
          </p15:clr>
        </p15:guide>
        <p15:guide id="3" pos="5664">
          <p15:clr>
            <a:srgbClr val="FBAE40"/>
          </p15:clr>
        </p15:guide>
        <p15:guide id="4" pos="2116">
          <p15:clr>
            <a:srgbClr val="FBAE40"/>
          </p15:clr>
        </p15:guide>
        <p15:guide id="5" pos="3940">
          <p15:clr>
            <a:srgbClr val="FBAE40"/>
          </p15:clr>
        </p15:guide>
        <p15:guide id="6" pos="1920">
          <p15:clr>
            <a:srgbClr val="FBAE40"/>
          </p15:clr>
        </p15:guide>
        <p15:guide id="7" pos="3744">
          <p15:clr>
            <a:srgbClr val="FBAE40"/>
          </p15:clr>
        </p15:guide>
        <p15:guide id="8" pos="5568">
          <p15:clr>
            <a:srgbClr val="FBAE40"/>
          </p15:clr>
        </p15:guide>
        <p15:guide id="9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-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339B284-CB59-23ED-DAE0-FC26CB58E4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2900" y="0"/>
            <a:ext cx="29591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6" y="3429000"/>
            <a:ext cx="5040879" cy="1893853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lang="en-US" sz="5000" b="1" i="0" kern="1200" cap="none" spc="0" baseline="0" dirty="0">
                <a:solidFill>
                  <a:schemeClr val="tx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pPr lvl="0" algn="l" defTabSz="81276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máx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 err="1"/>
              <a:t>líneas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156" y="5558367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all" spc="100" baseline="0">
                <a:solidFill>
                  <a:schemeClr val="tx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Subtítulo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156" y="5964771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none" spc="100" baseline="0">
                <a:solidFill>
                  <a:schemeClr val="tx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FECHA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BCF0F4-62C2-DC95-2769-7648C831019D}"/>
              </a:ext>
            </a:extLst>
          </p:cNvPr>
          <p:cNvSpPr txBox="1"/>
          <p:nvPr userDrawn="1"/>
        </p:nvSpPr>
        <p:spPr>
          <a:xfrm>
            <a:off x="5049078" y="570506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77F3A4-AE0B-2CBD-3FDA-C676AC730155}"/>
              </a:ext>
            </a:extLst>
          </p:cNvPr>
          <p:cNvSpPr txBox="1"/>
          <p:nvPr userDrawn="1"/>
        </p:nvSpPr>
        <p:spPr>
          <a:xfrm>
            <a:off x="3936569" y="-8524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4D42AD-1462-2E79-B747-E5A572EA5E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581" y="503336"/>
            <a:ext cx="2516400" cy="47543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97E6E94-DAF1-134F-9F82-FE94BA574168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725293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/>
          <a:p>
            <a:r>
              <a:rPr lang="en-US" dirty="0"/>
              <a:t>PRESENTATION TEMPLATE</a:t>
            </a: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6157CB4A-2B3C-4D1F-1E72-A9DBEBBEB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C79909-E34F-4B9E-FBBC-861D6CD509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DC96D1-401B-CF47-B637-104B9E7CE0EC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1FCCD8-85D6-8E4B-95E7-990AAA27BE26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" name="Marcador de fecha 2">
            <a:extLst>
              <a:ext uri="{FF2B5EF4-FFF2-40B4-BE49-F238E27FC236}">
                <a16:creationId xmlns:a16="http://schemas.microsoft.com/office/drawing/2014/main" id="{297DA748-30A4-A748-AB4E-2F36CBBD3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9654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912">
          <p15:clr>
            <a:srgbClr val="FBAE40"/>
          </p15:clr>
        </p15:guide>
        <p15:guide id="3" pos="5688">
          <p15:clr>
            <a:srgbClr val="FBAE40"/>
          </p15:clr>
        </p15:guide>
        <p15:guide id="4" pos="2112">
          <p15:clr>
            <a:srgbClr val="FBAE40"/>
          </p15:clr>
        </p15:guide>
        <p15:guide id="5" pos="3792">
          <p15:clr>
            <a:srgbClr val="FBAE40"/>
          </p15:clr>
        </p15:guide>
        <p15:guide id="6" pos="5568">
          <p15:clr>
            <a:srgbClr val="FBAE40"/>
          </p15:clr>
        </p15:guide>
        <p15:guide id="7" orient="horz" pos="139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7">
            <a:extLst>
              <a:ext uri="{FF2B5EF4-FFF2-40B4-BE49-F238E27FC236}">
                <a16:creationId xmlns:a16="http://schemas.microsoft.com/office/drawing/2014/main" id="{A9CACE80-426F-9E7A-397F-89A870C689C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1999" cy="6858000"/>
          </a:xfr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icono</a:t>
            </a:r>
            <a:r>
              <a:rPr lang="en-US" dirty="0"/>
              <a:t> para inserter imagen</a:t>
            </a:r>
          </a:p>
        </p:txBody>
      </p:sp>
    </p:spTree>
    <p:extLst>
      <p:ext uri="{BB962C8B-B14F-4D97-AF65-F5344CB8AC3E}">
        <p14:creationId xmlns:p14="http://schemas.microsoft.com/office/powerpoint/2010/main" val="2802357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5DD3E-4A05-D830-CE4F-FB55C470D0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BF33A033-2332-FF59-6083-14449BDA1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9" name="Picture Placeholder 67">
            <a:extLst>
              <a:ext uri="{FF2B5EF4-FFF2-40B4-BE49-F238E27FC236}">
                <a16:creationId xmlns:a16="http://schemas.microsoft.com/office/drawing/2014/main" id="{5711116A-844B-7952-2AB7-6E26B35604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914400"/>
            <a:ext cx="6095999" cy="5943600"/>
          </a:xfr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icono</a:t>
            </a:r>
            <a:r>
              <a:rPr lang="en-US" dirty="0"/>
              <a:t> para </a:t>
            </a:r>
            <a:r>
              <a:rPr lang="en-US" dirty="0" err="1"/>
              <a:t>insertar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73FE3EF4-9B15-7033-4A38-39E5CD55A023}"/>
              </a:ext>
            </a:extLst>
          </p:cNvPr>
          <p:cNvSpPr/>
          <p:nvPr userDrawn="1"/>
        </p:nvSpPr>
        <p:spPr>
          <a:xfrm>
            <a:off x="0" y="914400"/>
            <a:ext cx="6095999" cy="5943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18">
            <a:extLst>
              <a:ext uri="{FF2B5EF4-FFF2-40B4-BE49-F238E27FC236}">
                <a16:creationId xmlns:a16="http://schemas.microsoft.com/office/drawing/2014/main" id="{628D4EC6-CD77-E791-A4C9-25D1958C21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9587" y="2209800"/>
            <a:ext cx="5081969" cy="4027487"/>
          </a:xfrm>
        </p:spPr>
        <p:txBody>
          <a:bodyPr wrap="square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/>
            </a:lvl1pPr>
            <a:lvl2pPr>
              <a:spcAft>
                <a:spcPts val="600"/>
              </a:spcAft>
              <a:buClr>
                <a:schemeClr val="accent1"/>
              </a:buClr>
              <a:defRPr sz="1400"/>
            </a:lvl2pPr>
            <a:lvl3pPr>
              <a:spcAft>
                <a:spcPts val="600"/>
              </a:spcAft>
              <a:buClr>
                <a:schemeClr val="accent1"/>
              </a:buClr>
              <a:defRPr sz="1400"/>
            </a:lvl3pPr>
            <a:lvl4pPr>
              <a:spcAft>
                <a:spcPts val="600"/>
              </a:spcAft>
              <a:buClr>
                <a:schemeClr val="accent1"/>
              </a:buClr>
              <a:defRPr sz="1400"/>
            </a:lvl4pPr>
            <a:lvl5pPr>
              <a:spcAft>
                <a:spcPts val="600"/>
              </a:spcAft>
              <a:buClr>
                <a:schemeClr val="accent1"/>
              </a:buClr>
              <a:defRPr sz="14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7" name="Title 119">
            <a:extLst>
              <a:ext uri="{FF2B5EF4-FFF2-40B4-BE49-F238E27FC236}">
                <a16:creationId xmlns:a16="http://schemas.microsoft.com/office/drawing/2014/main" id="{5BABE3F8-96D0-E482-BDBE-7FE17B271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3" y="1257300"/>
            <a:ext cx="508196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65D28EAC-A950-1D57-A8C3-E652B8DF68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5079804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147A7D-E2B0-6B49-C37F-A034F6B108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CCFDE1B-FFDE-8248-968A-29EC37368A0D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1913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0">
          <p15:clr>
            <a:srgbClr val="FBAE40"/>
          </p15:clr>
        </p15:guide>
        <p15:guide id="2" pos="2880">
          <p15:clr>
            <a:srgbClr val="FBAE40"/>
          </p15:clr>
        </p15:guide>
        <p15:guide id="3" pos="3216">
          <p15:clr>
            <a:srgbClr val="FBAE40"/>
          </p15:clr>
        </p15:guide>
        <p15:guide id="4" orient="horz" pos="13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3A8634-DC91-5B49-93C9-E290E8143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F6ABA5-2798-674F-A030-3BAD51FB65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2C769773-27E6-A548-BD7A-3DE3C6B810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944" y="2133877"/>
            <a:ext cx="3491599" cy="41034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AU" sz="1400" smtClean="0">
                <a:effectLst/>
              </a:defRPr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corrido.</a:t>
            </a:r>
          </a:p>
        </p:txBody>
      </p:sp>
      <p:sp>
        <p:nvSpPr>
          <p:cNvPr id="8" name="Title 119">
            <a:extLst>
              <a:ext uri="{FF2B5EF4-FFF2-40B4-BE49-F238E27FC236}">
                <a16:creationId xmlns:a16="http://schemas.microsoft.com/office/drawing/2014/main" id="{ACEF0A25-2EC2-8642-A13D-CC7041F8C8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346809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F718BAE-D3F8-7941-AD2A-ECE2E937C2A9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E8C8C3-D6F7-EA4A-AD7E-C5731DFFB24D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1" name="Marcador de fecha 2">
            <a:extLst>
              <a:ext uri="{FF2B5EF4-FFF2-40B4-BE49-F238E27FC236}">
                <a16:creationId xmlns:a16="http://schemas.microsoft.com/office/drawing/2014/main" id="{E4EB4AF5-C502-0747-BF4B-662A9DEF0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04A61E0-6F23-E740-B2DB-FB003CE0B2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BEF12008-6DD0-1F49-BD52-D1A6061676C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4" name="Picture Placeholder 42">
            <a:extLst>
              <a:ext uri="{FF2B5EF4-FFF2-40B4-BE49-F238E27FC236}">
                <a16:creationId xmlns:a16="http://schemas.microsoft.com/office/drawing/2014/main" id="{2ADEEE5B-6F8D-264C-891B-2F6FD1E32A6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78339" y="1837412"/>
            <a:ext cx="3501121" cy="3381451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5" name="Picture Placeholder 42">
            <a:extLst>
              <a:ext uri="{FF2B5EF4-FFF2-40B4-BE49-F238E27FC236}">
                <a16:creationId xmlns:a16="http://schemas.microsoft.com/office/drawing/2014/main" id="{5250C79E-746B-E64F-84D7-C75379411F2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84913" y="3599654"/>
            <a:ext cx="4884404" cy="2640234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20" name="Picture Placeholder 42">
            <a:extLst>
              <a:ext uri="{FF2B5EF4-FFF2-40B4-BE49-F238E27FC236}">
                <a16:creationId xmlns:a16="http://schemas.microsoft.com/office/drawing/2014/main" id="{122BEC5E-A59D-A948-A6DF-46B8C9E2946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977015" y="1341362"/>
            <a:ext cx="3698097" cy="2764087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71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AF4B31-04AE-5B4B-8807-7785413D9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56C47A-F96B-C447-832B-986828E889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DF01052-1021-3449-B58D-FA40E60A02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944" y="2133877"/>
            <a:ext cx="3491599" cy="41034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AU" sz="1400" smtClean="0">
                <a:effectLst/>
              </a:defRPr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corrido.</a:t>
            </a:r>
          </a:p>
        </p:txBody>
      </p:sp>
      <p:sp>
        <p:nvSpPr>
          <p:cNvPr id="7" name="Title 119">
            <a:extLst>
              <a:ext uri="{FF2B5EF4-FFF2-40B4-BE49-F238E27FC236}">
                <a16:creationId xmlns:a16="http://schemas.microsoft.com/office/drawing/2014/main" id="{717DC788-90DE-014F-8482-18B5580973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346809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20EF6D3-A128-C44B-B849-EE0AD1A97A30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7029CC-596E-3549-9B63-2AEB5DE5F95B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FC686DF3-F808-C54D-8925-41B1F60C4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CD6F6DA4-90E5-C948-A355-147FBE2A5A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205" y="1714500"/>
            <a:ext cx="3468099" cy="274320"/>
          </a:xfr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2" name="Picture Placeholder 42">
            <a:extLst>
              <a:ext uri="{FF2B5EF4-FFF2-40B4-BE49-F238E27FC236}">
                <a16:creationId xmlns:a16="http://schemas.microsoft.com/office/drawing/2014/main" id="{E30B8D09-0526-1D4C-ACA5-EB3E833F2B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78752" y="1258556"/>
            <a:ext cx="3501121" cy="3504363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3" name="Picture Placeholder 42">
            <a:extLst>
              <a:ext uri="{FF2B5EF4-FFF2-40B4-BE49-F238E27FC236}">
                <a16:creationId xmlns:a16="http://schemas.microsoft.com/office/drawing/2014/main" id="{FE5EED98-D682-9A40-AA5F-03AC9D8A21A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478339" y="2133877"/>
            <a:ext cx="4201448" cy="2640234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14" name="Picture Placeholder 42">
            <a:extLst>
              <a:ext uri="{FF2B5EF4-FFF2-40B4-BE49-F238E27FC236}">
                <a16:creationId xmlns:a16="http://schemas.microsoft.com/office/drawing/2014/main" id="{924E9C01-C4FE-0A4D-93CB-A32B963EAA0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24225" y="3602519"/>
            <a:ext cx="3501121" cy="2640234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icono</a:t>
            </a:r>
            <a:r>
              <a:rPr lang="en-US" dirty="0"/>
              <a:t> para inserter</a:t>
            </a:r>
            <a:br>
              <a:rPr lang="en-US" dirty="0"/>
            </a:br>
            <a:r>
              <a:rPr lang="en-US" dirty="0"/>
              <a:t>imagen, </a:t>
            </a:r>
            <a:r>
              <a:rPr lang="en-US" dirty="0" err="1"/>
              <a:t>gráfico</a:t>
            </a:r>
            <a:r>
              <a:rPr lang="en-US" dirty="0"/>
              <a:t> o </a:t>
            </a:r>
            <a:r>
              <a:rPr lang="en-US" dirty="0" err="1"/>
              <a:t>tabla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385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 + Datos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41C15-C164-088D-EEBE-6D6B1D5B82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52EA1-6AAF-B543-F6DE-9C06F5B2A6EB}"/>
              </a:ext>
            </a:extLst>
          </p:cNvPr>
          <p:cNvSpPr/>
          <p:nvPr/>
        </p:nvSpPr>
        <p:spPr>
          <a:xfrm>
            <a:off x="4023358" y="914400"/>
            <a:ext cx="5814857" cy="5943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CD51AC-2256-0DC8-37B6-93EA5B0D87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87940" y="1188719"/>
            <a:ext cx="1508760" cy="68580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8629CEE-2C55-A442-D542-CDC13AA08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17" y="2133877"/>
            <a:ext cx="5091870" cy="41034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100"/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/>
              <a:t>Case study copy: 220 words max. </a:t>
            </a:r>
          </a:p>
        </p:txBody>
      </p:sp>
      <p:sp>
        <p:nvSpPr>
          <p:cNvPr id="7" name="Text Placeholder 35">
            <a:extLst>
              <a:ext uri="{FF2B5EF4-FFF2-40B4-BE49-F238E27FC236}">
                <a16:creationId xmlns:a16="http://schemas.microsoft.com/office/drawing/2014/main" id="{53C632AC-936D-587E-5D23-307F6F1F2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87940" y="2561537"/>
            <a:ext cx="1508760" cy="4033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8" name="Text Placeholder 35">
            <a:extLst>
              <a:ext uri="{FF2B5EF4-FFF2-40B4-BE49-F238E27FC236}">
                <a16:creationId xmlns:a16="http://schemas.microsoft.com/office/drawing/2014/main" id="{FA8037CA-438E-85BE-4D47-735BA4CCCD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87940" y="4627126"/>
            <a:ext cx="1508760" cy="4033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9" name="Text Placeholder 35">
            <a:extLst>
              <a:ext uri="{FF2B5EF4-FFF2-40B4-BE49-F238E27FC236}">
                <a16:creationId xmlns:a16="http://schemas.microsoft.com/office/drawing/2014/main" id="{10A89DEB-5A6B-2AAC-E7FA-48F88D214C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7940" y="3591497"/>
            <a:ext cx="1508760" cy="4033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10" name="Picture Placeholder 42">
            <a:extLst>
              <a:ext uri="{FF2B5EF4-FFF2-40B4-BE49-F238E27FC236}">
                <a16:creationId xmlns:a16="http://schemas.microsoft.com/office/drawing/2014/main" id="{C43287E1-A162-8D85-D778-8336F1676E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915003"/>
            <a:ext cx="4023357" cy="5942997"/>
          </a:xfrm>
          <a:prstGeom prst="rect">
            <a:avLst/>
          </a:prstGeom>
          <a:solidFill>
            <a:schemeClr val="tx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para </a:t>
            </a:r>
            <a:r>
              <a:rPr lang="en-US" dirty="0" err="1"/>
              <a:t>insertar</a:t>
            </a:r>
            <a:r>
              <a:rPr lang="en-US" dirty="0"/>
              <a:t> imagen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1EF86D5-90D0-802A-084D-D52D44779E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87940" y="2133877"/>
            <a:ext cx="1508760" cy="153473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None/>
              <a:defRPr sz="1100" b="1" i="0">
                <a:solidFill>
                  <a:schemeClr val="tx1"/>
                </a:solidFill>
                <a:latin typeface="Manrope" pitchFamily="2" charset="0"/>
              </a:defRPr>
            </a:lvl1pPr>
            <a:lvl2pPr marL="609585" indent="0">
              <a:buNone/>
              <a:defRPr sz="1200"/>
            </a:lvl2pPr>
            <a:lvl3pPr marL="1219170" indent="0">
              <a:buNone/>
              <a:defRPr sz="12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</a:lstStyle>
          <a:p>
            <a:pPr lvl="0"/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191E8FD-2016-03BC-F6C7-D261722274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87940" y="2972686"/>
            <a:ext cx="1508760" cy="4064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900" b="0" baseline="0">
                <a:latin typeface="+mn-lt"/>
                <a:ea typeface="Arial" charset="0"/>
                <a:cs typeface="Arial" charset="0"/>
              </a:defRPr>
            </a:lvl1pPr>
            <a:lvl2pPr marL="609585" indent="0">
              <a:buNone/>
              <a:defRPr sz="1200">
                <a:latin typeface="+mj-lt"/>
              </a:defRPr>
            </a:lvl2pPr>
            <a:lvl3pPr marL="1219170" indent="0">
              <a:buNone/>
              <a:defRPr sz="1200">
                <a:latin typeface="+mj-lt"/>
              </a:defRPr>
            </a:lvl3pPr>
            <a:lvl4pPr marL="1828754" indent="0">
              <a:buNone/>
              <a:defRPr sz="1200">
                <a:latin typeface="+mj-lt"/>
              </a:defRPr>
            </a:lvl4pPr>
            <a:lvl5pPr marL="2438339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 dirty="0" err="1"/>
              <a:t>Descripción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Máx</a:t>
            </a:r>
            <a:r>
              <a:rPr lang="en-US" dirty="0"/>
              <a:t>. 2 </a:t>
            </a:r>
            <a:r>
              <a:rPr lang="en-US" dirty="0" err="1"/>
              <a:t>líneas</a:t>
            </a:r>
            <a:r>
              <a:rPr lang="en-US" dirty="0"/>
              <a:t>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95C33BE-CD56-6669-2160-8C444FE07B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87940" y="5038275"/>
            <a:ext cx="1508760" cy="4064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900" b="0" baseline="0">
                <a:latin typeface="+mn-lt"/>
                <a:ea typeface="Arial" charset="0"/>
                <a:cs typeface="Arial" charset="0"/>
              </a:defRPr>
            </a:lvl1pPr>
            <a:lvl2pPr marL="609585" indent="0">
              <a:buNone/>
              <a:defRPr sz="1200">
                <a:latin typeface="+mj-lt"/>
              </a:defRPr>
            </a:lvl2pPr>
            <a:lvl3pPr marL="1219170" indent="0">
              <a:buNone/>
              <a:defRPr sz="1200">
                <a:latin typeface="+mj-lt"/>
              </a:defRPr>
            </a:lvl3pPr>
            <a:lvl4pPr marL="1828754" indent="0">
              <a:buNone/>
              <a:defRPr sz="1200">
                <a:latin typeface="+mj-lt"/>
              </a:defRPr>
            </a:lvl4pPr>
            <a:lvl5pPr marL="2438339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 dirty="0" err="1"/>
              <a:t>Descripción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Máx</a:t>
            </a:r>
            <a:r>
              <a:rPr lang="en-US" dirty="0"/>
              <a:t>. 2 </a:t>
            </a:r>
            <a:r>
              <a:rPr lang="en-US" dirty="0" err="1"/>
              <a:t>líneas</a:t>
            </a:r>
            <a:r>
              <a:rPr lang="en-US" dirty="0"/>
              <a:t>)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BD90FA8-7351-265B-153B-C67A6AE75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87940" y="4002646"/>
            <a:ext cx="1508760" cy="4064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900" b="0" baseline="0">
                <a:latin typeface="+mn-lt"/>
                <a:ea typeface="Arial" charset="0"/>
                <a:cs typeface="Arial" charset="0"/>
              </a:defRPr>
            </a:lvl1pPr>
            <a:lvl2pPr marL="609585" indent="0">
              <a:buNone/>
              <a:defRPr sz="1200">
                <a:latin typeface="+mj-lt"/>
              </a:defRPr>
            </a:lvl2pPr>
            <a:lvl3pPr marL="1219170" indent="0">
              <a:buNone/>
              <a:defRPr sz="1200">
                <a:latin typeface="+mj-lt"/>
              </a:defRPr>
            </a:lvl3pPr>
            <a:lvl4pPr marL="1828754" indent="0">
              <a:buNone/>
              <a:defRPr sz="1200">
                <a:latin typeface="+mj-lt"/>
              </a:defRPr>
            </a:lvl4pPr>
            <a:lvl5pPr marL="2438339" indent="0">
              <a:buNone/>
              <a:defRPr sz="1200">
                <a:latin typeface="+mj-lt"/>
              </a:defRPr>
            </a:lvl5pPr>
          </a:lstStyle>
          <a:p>
            <a:pPr lvl="0"/>
            <a:r>
              <a:rPr lang="en-US" dirty="0" err="1"/>
              <a:t>Descripción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Máx</a:t>
            </a:r>
            <a:r>
              <a:rPr lang="en-US" dirty="0"/>
              <a:t>. 2 </a:t>
            </a:r>
            <a:r>
              <a:rPr lang="en-US" dirty="0" err="1"/>
              <a:t>líneas</a:t>
            </a:r>
            <a:r>
              <a:rPr lang="en-US" dirty="0"/>
              <a:t>)</a:t>
            </a:r>
          </a:p>
        </p:txBody>
      </p:sp>
      <p:sp>
        <p:nvSpPr>
          <p:cNvPr id="19" name="Slide Number Placeholder 21">
            <a:extLst>
              <a:ext uri="{FF2B5EF4-FFF2-40B4-BE49-F238E27FC236}">
                <a16:creationId xmlns:a16="http://schemas.microsoft.com/office/drawing/2014/main" id="{922BA1A6-A5B6-1A50-B003-D1AADF690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20" name="Title 119">
            <a:extLst>
              <a:ext uri="{FF2B5EF4-FFF2-40B4-BE49-F238E27FC236}">
                <a16:creationId xmlns:a16="http://schemas.microsoft.com/office/drawing/2014/main" id="{806C0B47-99A5-4948-A06E-E8605386A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3082" y="1257300"/>
            <a:ext cx="508196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0FEFCF-3541-1BAC-EF61-7E23E21250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9023128-74EA-C046-A4A0-D9EA92FA21EA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4" name="Marcador de fecha 2">
            <a:extLst>
              <a:ext uri="{FF2B5EF4-FFF2-40B4-BE49-F238E27FC236}">
                <a16:creationId xmlns:a16="http://schemas.microsoft.com/office/drawing/2014/main" id="{52E784DE-B8BA-134D-AFAC-6E704735E9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3856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76">
          <p15:clr>
            <a:srgbClr val="FBAE40"/>
          </p15:clr>
        </p15:guide>
        <p15:guide id="2" pos="6408">
          <p15:clr>
            <a:srgbClr val="FBAE40"/>
          </p15:clr>
        </p15:guide>
        <p15:guide id="3" pos="6192">
          <p15:clr>
            <a:srgbClr val="FBAE40"/>
          </p15:clr>
        </p15:guide>
        <p15:guide id="4" pos="2544">
          <p15:clr>
            <a:srgbClr val="FBAE40"/>
          </p15:clr>
        </p15:guide>
        <p15:guide id="5" orient="horz" pos="744">
          <p15:clr>
            <a:srgbClr val="FBAE40"/>
          </p15:clr>
        </p15:guide>
        <p15:guide id="6" orient="horz" pos="4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 + Datos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41C15-C164-088D-EEBE-6D6B1D5B82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wrap="square">
            <a:noAutofit/>
          </a:bodyPr>
          <a:lstStyle/>
          <a:p>
            <a:r>
              <a:rPr lang="en-US"/>
              <a:t>PRESENTATION TEMPLATE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052EA1-6AAF-B543-F6DE-9C06F5B2A6EB}"/>
              </a:ext>
            </a:extLst>
          </p:cNvPr>
          <p:cNvSpPr/>
          <p:nvPr/>
        </p:nvSpPr>
        <p:spPr>
          <a:xfrm>
            <a:off x="4023358" y="914400"/>
            <a:ext cx="5814857" cy="5943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42">
            <a:extLst>
              <a:ext uri="{FF2B5EF4-FFF2-40B4-BE49-F238E27FC236}">
                <a16:creationId xmlns:a16="http://schemas.microsoft.com/office/drawing/2014/main" id="{C43287E1-A162-8D85-D778-8336F1676E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915003"/>
            <a:ext cx="4023357" cy="5942997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US" dirty="0"/>
              <a:t>Click para </a:t>
            </a:r>
            <a:r>
              <a:rPr lang="en-US" dirty="0" err="1"/>
              <a:t>insertar</a:t>
            </a:r>
            <a:r>
              <a:rPr lang="en-US" dirty="0"/>
              <a:t> imagen</a:t>
            </a:r>
          </a:p>
        </p:txBody>
      </p:sp>
      <p:sp>
        <p:nvSpPr>
          <p:cNvPr id="19" name="Slide Number Placeholder 21">
            <a:extLst>
              <a:ext uri="{FF2B5EF4-FFF2-40B4-BE49-F238E27FC236}">
                <a16:creationId xmlns:a16="http://schemas.microsoft.com/office/drawing/2014/main" id="{922BA1A6-A5B6-1A50-B003-D1AADF690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13" name="Title 119">
            <a:extLst>
              <a:ext uri="{FF2B5EF4-FFF2-40B4-BE49-F238E27FC236}">
                <a16:creationId xmlns:a16="http://schemas.microsoft.com/office/drawing/2014/main" id="{979EF17D-81D7-3006-DCB4-8E8646D7D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3082" y="1257300"/>
            <a:ext cx="5081969" cy="45720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A3877E-6355-3EB1-5D47-70EB584869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8" name="Text Placeholder 35">
            <a:extLst>
              <a:ext uri="{FF2B5EF4-FFF2-40B4-BE49-F238E27FC236}">
                <a16:creationId xmlns:a16="http://schemas.microsoft.com/office/drawing/2014/main" id="{DFE4A168-CD54-5C04-F950-F68E48E33E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7940" y="1257300"/>
            <a:ext cx="1508760" cy="4572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1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/>
              <a:t>Dato</a:t>
            </a:r>
          </a:p>
        </p:txBody>
      </p:sp>
      <p:sp>
        <p:nvSpPr>
          <p:cNvPr id="16" name="Text Placeholder 35">
            <a:extLst>
              <a:ext uri="{FF2B5EF4-FFF2-40B4-BE49-F238E27FC236}">
                <a16:creationId xmlns:a16="http://schemas.microsoft.com/office/drawing/2014/main" id="{9F4F3BD2-D05E-3089-AEA0-884448F6AD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87940" y="2133877"/>
            <a:ext cx="1508760" cy="13660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accent5"/>
                </a:solidFill>
                <a:latin typeface="+mn-lt"/>
              </a:defRPr>
            </a:lvl1pPr>
            <a:lvl2pPr marL="609585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2pPr>
            <a:lvl3pPr marL="1219170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3pPr>
            <a:lvl4pPr marL="1828754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4pPr>
            <a:lvl5pPr marL="2438339" indent="0">
              <a:lnSpc>
                <a:spcPct val="80000"/>
              </a:lnSpc>
              <a:spcBef>
                <a:spcPts val="0"/>
              </a:spcBef>
              <a:buNone/>
              <a:defRPr sz="3733">
                <a:latin typeface="+mj-lt"/>
              </a:defRPr>
            </a:lvl5pPr>
          </a:lstStyle>
          <a:p>
            <a:pPr lvl="0"/>
            <a:r>
              <a:rPr lang="en-US" dirty="0" err="1"/>
              <a:t>Cita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. 20 palabras </a:t>
            </a:r>
            <a:r>
              <a:rPr lang="en-US" dirty="0" err="1"/>
              <a:t>máximo</a:t>
            </a:r>
            <a:r>
              <a:rPr lang="en-US" dirty="0"/>
              <a:t>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889BFA1-7A9B-7641-A044-1D359D68CF2C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4" name="Marcador de fecha 2">
            <a:extLst>
              <a:ext uri="{FF2B5EF4-FFF2-40B4-BE49-F238E27FC236}">
                <a16:creationId xmlns:a16="http://schemas.microsoft.com/office/drawing/2014/main" id="{565E763F-D638-AF4E-A889-15193A3F1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A8F4A353-558B-9A4B-BE34-F556DED3E0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17" y="2133877"/>
            <a:ext cx="5091870" cy="412108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  <a:defRPr sz="1100"/>
            </a:lvl1pPr>
            <a:lvl2pPr marL="609585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2pPr>
            <a:lvl3pPr marL="1219170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3pPr>
            <a:lvl4pPr marL="1828754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4pPr>
            <a:lvl5pPr marL="2438339" indent="0">
              <a:lnSpc>
                <a:spcPct val="110000"/>
              </a:lnSpc>
              <a:spcBef>
                <a:spcPts val="0"/>
              </a:spcBef>
              <a:spcAft>
                <a:spcPts val="1600"/>
              </a:spcAft>
              <a:buNone/>
              <a:defRPr sz="1200"/>
            </a:lvl5pPr>
          </a:lstStyle>
          <a:p>
            <a:pPr lvl="0"/>
            <a:r>
              <a:rPr lang="en-US" dirty="0"/>
              <a:t>Case study copy: 220 words max. </a:t>
            </a:r>
          </a:p>
        </p:txBody>
      </p:sp>
    </p:spTree>
    <p:extLst>
      <p:ext uri="{BB962C8B-B14F-4D97-AF65-F5344CB8AC3E}">
        <p14:creationId xmlns:p14="http://schemas.microsoft.com/office/powerpoint/2010/main" val="318900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76">
          <p15:clr>
            <a:srgbClr val="FBAE40"/>
          </p15:clr>
        </p15:guide>
        <p15:guide id="2" pos="6408">
          <p15:clr>
            <a:srgbClr val="FBAE40"/>
          </p15:clr>
        </p15:guide>
        <p15:guide id="3" pos="6192">
          <p15:clr>
            <a:srgbClr val="FBAE40"/>
          </p15:clr>
        </p15:guide>
        <p15:guide id="4" pos="2544">
          <p15:clr>
            <a:srgbClr val="FBAE40"/>
          </p15:clr>
        </p15:guide>
        <p15:guide id="5" orient="horz" pos="744">
          <p15:clr>
            <a:srgbClr val="FBAE40"/>
          </p15:clr>
        </p15:guide>
        <p15:guide id="6" orient="horz" pos="4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-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880" y="3923736"/>
            <a:ext cx="4729653" cy="1096433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Gracias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08" y="5597925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cap="all" spc="150" baseline="0">
                <a:solidFill>
                  <a:schemeClr val="bg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Título</a:t>
            </a:r>
            <a:r>
              <a:rPr lang="en-GB" dirty="0"/>
              <a:t> CONTACTO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608" y="5964771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spc="50" baseline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email - </a:t>
            </a:r>
            <a:r>
              <a:rPr lang="en-GB" dirty="0" err="1"/>
              <a:t>número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586E0B5-87FD-10A7-8BF5-E433CBD71F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608" y="5317879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1" i="0" cap="all" spc="150" baseline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NOMBRE CONTACTO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C54861-5550-534F-4D00-3ABA14610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156" y="502913"/>
            <a:ext cx="2516825" cy="4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04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-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880" y="3923736"/>
            <a:ext cx="4729653" cy="1096433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Gracias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608" y="5597925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cap="all" spc="150" baseline="0">
                <a:solidFill>
                  <a:schemeClr val="bg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Título</a:t>
            </a:r>
            <a:r>
              <a:rPr lang="en-GB" dirty="0"/>
              <a:t> CONTACTO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608" y="5964771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0" i="0" spc="50" baseline="0">
                <a:solidFill>
                  <a:schemeClr val="bg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email - </a:t>
            </a:r>
            <a:r>
              <a:rPr lang="en-GB" dirty="0" err="1"/>
              <a:t>número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586E0B5-87FD-10A7-8BF5-E433CBD71F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608" y="5317879"/>
            <a:ext cx="4728925" cy="2527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None/>
              <a:defRPr sz="1467" b="1" i="0" cap="all" spc="150" baseline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NOMBRE CONTACTO</a:t>
            </a: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6C54861-5550-534F-4D00-3ABA14610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156" y="502913"/>
            <a:ext cx="2516825" cy="4755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EDB1A7E-8AC7-E271-2946-7F55D046DE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9232900" y="0"/>
            <a:ext cx="2959100" cy="68580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902837C-6785-0043-9999-9F9C61D3DE94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3326687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6">
            <a:extLst>
              <a:ext uri="{FF2B5EF4-FFF2-40B4-BE49-F238E27FC236}">
                <a16:creationId xmlns:a16="http://schemas.microsoft.com/office/drawing/2014/main" id="{685D50EA-ADCD-4DCF-A600-691A1DF50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3645" y="1697839"/>
            <a:ext cx="3937653" cy="72432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s-ES" dirty="0"/>
              <a:t>LOREM IPSUM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39C05A3-F50A-47EA-B683-AE74368C7755}"/>
              </a:ext>
            </a:extLst>
          </p:cNvPr>
          <p:cNvSpPr/>
          <p:nvPr userDrawn="1"/>
        </p:nvSpPr>
        <p:spPr>
          <a:xfrm rot="5400000">
            <a:off x="-2251953" y="4194065"/>
            <a:ext cx="4915888" cy="4119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BA3A8D9-7F74-4CA1-B3FC-7A4EB5005B43}"/>
              </a:ext>
            </a:extLst>
          </p:cNvPr>
          <p:cNvSpPr/>
          <p:nvPr userDrawn="1"/>
        </p:nvSpPr>
        <p:spPr>
          <a:xfrm rot="10800000">
            <a:off x="0" y="6440993"/>
            <a:ext cx="4586514" cy="4233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Marcador de posición de imagen 15">
            <a:extLst>
              <a:ext uri="{FF2B5EF4-FFF2-40B4-BE49-F238E27FC236}">
                <a16:creationId xmlns:a16="http://schemas.microsoft.com/office/drawing/2014/main" id="{65A6F396-AD60-4DAB-A498-F6AD10B15A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7404" y="276891"/>
            <a:ext cx="4309110" cy="6303704"/>
          </a:xfrm>
        </p:spPr>
        <p:txBody>
          <a:bodyPr/>
          <a:lstStyle/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UAX.ES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7AF80-A834-48E8-B5C2-D720A4B265E2}" type="slidenum">
              <a:rPr lang="id-ID" smtClean="0"/>
              <a:t>‹Nº›</a:t>
            </a:fld>
            <a:endParaRPr lang="id-ID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99C2C7D-B6AD-485A-B557-A6DF3DED98D1}"/>
              </a:ext>
            </a:extLst>
          </p:cNvPr>
          <p:cNvSpPr/>
          <p:nvPr userDrawn="1"/>
        </p:nvSpPr>
        <p:spPr>
          <a:xfrm>
            <a:off x="6463646" y="3216071"/>
            <a:ext cx="4318653" cy="1901958"/>
          </a:xfrm>
          <a:prstGeom prst="rect">
            <a:avLst/>
          </a:prstGeom>
          <a:solidFill>
            <a:srgbClr val="043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189C377-E895-4A97-B5E0-80190FD230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291" y="6093839"/>
            <a:ext cx="1684652" cy="622401"/>
          </a:xfrm>
          <a:prstGeom prst="rect">
            <a:avLst/>
          </a:prstGeom>
        </p:spPr>
      </p:pic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11BFA608-55F7-446C-94DB-D44FD1FE57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3646" y="2393846"/>
            <a:ext cx="3112434" cy="369332"/>
          </a:xfrm>
          <a:solidFill>
            <a:srgbClr val="F2F2F2"/>
          </a:solidFill>
        </p:spPr>
        <p:txBody>
          <a:bodyPr wrap="squar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s-ES" sz="1800" kern="1200" dirty="0" smtClean="0">
                <a:solidFill>
                  <a:srgbClr val="04305E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endParaRPr lang="es-ES" dirty="0"/>
          </a:p>
        </p:txBody>
      </p:sp>
      <p:sp>
        <p:nvSpPr>
          <p:cNvPr id="19" name="Marcador de texto 17">
            <a:extLst>
              <a:ext uri="{FF2B5EF4-FFF2-40B4-BE49-F238E27FC236}">
                <a16:creationId xmlns:a16="http://schemas.microsoft.com/office/drawing/2014/main" id="{573920DD-3055-4A16-83AD-25128FAB0C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136" y="3457234"/>
            <a:ext cx="3553315" cy="276999"/>
          </a:xfrm>
        </p:spPr>
        <p:txBody>
          <a:bodyPr>
            <a:noAutofit/>
          </a:bodyPr>
          <a:lstStyle>
            <a:lvl1pPr marL="0" indent="0" algn="just" defTabSz="914400" rtl="0" eaLnBrk="1" latinLnBrk="0" hangingPunct="1">
              <a:lnSpc>
                <a:spcPct val="150000"/>
              </a:lnSpc>
              <a:buNone/>
              <a:defRPr lang="es-ES" sz="1200" kern="1200" spc="3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s-ES" dirty="0"/>
              <a:t>LOREM IPSUM DOLOR SIT</a:t>
            </a:r>
          </a:p>
        </p:txBody>
      </p:sp>
      <p:sp>
        <p:nvSpPr>
          <p:cNvPr id="20" name="Marcador de texto 17">
            <a:extLst>
              <a:ext uri="{FF2B5EF4-FFF2-40B4-BE49-F238E27FC236}">
                <a16:creationId xmlns:a16="http://schemas.microsoft.com/office/drawing/2014/main" id="{C76ACEC8-558D-4618-BFEC-1B2E123847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137" y="3826645"/>
            <a:ext cx="3553314" cy="1046806"/>
          </a:xfrm>
        </p:spPr>
        <p:txBody>
          <a:bodyPr>
            <a:noAutofit/>
          </a:bodyPr>
          <a:lstStyle>
            <a:lvl1pPr marL="0" indent="0" algn="just" defTabSz="914400" rtl="0" eaLnBrk="1" latinLnBrk="0" hangingPunct="1">
              <a:lnSpc>
                <a:spcPct val="150000"/>
              </a:lnSpc>
              <a:buNone/>
              <a:defRPr lang="es-ES" sz="900" i="0" kern="1200" dirty="0" smtClean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ac </a:t>
            </a:r>
            <a:r>
              <a:rPr lang="es-ES" dirty="0" err="1"/>
              <a:t>netus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aliquet</a:t>
            </a:r>
            <a:r>
              <a:rPr lang="es-ES" dirty="0"/>
              <a:t>, </a:t>
            </a:r>
            <a:r>
              <a:rPr lang="es-ES" dirty="0" err="1"/>
              <a:t>porttitor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 justo libero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porttitor</a:t>
            </a:r>
            <a:r>
              <a:rPr lang="es-ES" dirty="0"/>
              <a:t> dolor, </a:t>
            </a:r>
            <a:r>
              <a:rPr lang="es-ES" dirty="0" err="1"/>
              <a:t>conubia</a:t>
            </a:r>
            <a:r>
              <a:rPr lang="es-ES" dirty="0"/>
              <a:t> </a:t>
            </a:r>
            <a:r>
              <a:rPr lang="es-ES" dirty="0" err="1"/>
              <a:t>mollit</a:t>
            </a:r>
            <a:r>
              <a:rPr lang="es-ES" dirty="0"/>
              <a:t>. </a:t>
            </a:r>
            <a:r>
              <a:rPr lang="es-ES" dirty="0" err="1"/>
              <a:t>Sapien</a:t>
            </a:r>
            <a:r>
              <a:rPr lang="es-ES" dirty="0"/>
              <a:t> </a:t>
            </a:r>
            <a:r>
              <a:rPr lang="es-ES" dirty="0" err="1"/>
              <a:t>nam</a:t>
            </a:r>
            <a:r>
              <a:rPr lang="es-ES" dirty="0"/>
              <a:t> </a:t>
            </a:r>
            <a:r>
              <a:rPr lang="es-ES" dirty="0" err="1"/>
              <a:t>suspendisse</a:t>
            </a:r>
            <a:r>
              <a:rPr lang="es-ES" dirty="0"/>
              <a:t>,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ante </a:t>
            </a:r>
            <a:r>
              <a:rPr lang="es-ES" dirty="0" err="1"/>
              <a:t>tincidunt</a:t>
            </a:r>
            <a:r>
              <a:rPr lang="es-ES" dirty="0"/>
              <a:t>, eros in auctor </a:t>
            </a:r>
            <a:r>
              <a:rPr lang="es-ES" dirty="0" err="1"/>
              <a:t>fringilla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764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-Parten Extern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339B284-CB59-23ED-DAE0-FC26CB58E4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32900" y="0"/>
            <a:ext cx="29591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38B191-18CC-5F47-ABA3-B78C7137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5156" y="3429000"/>
            <a:ext cx="5040879" cy="1893853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lang="en-US" sz="5000" b="1" i="0" kern="1200" cap="none" spc="0" baseline="0" dirty="0">
                <a:solidFill>
                  <a:schemeClr val="tx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pPr lvl="0" algn="l" defTabSz="812760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máx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 err="1"/>
              <a:t>líneas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387D4F-4DDB-8F42-AA5A-D9E5DD54A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156" y="5558367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all" spc="100" baseline="0">
                <a:solidFill>
                  <a:schemeClr val="tx1"/>
                </a:solidFill>
                <a:latin typeface="Manrope" pitchFamily="2" charset="0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err="1"/>
              <a:t>Subtítulo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17E88FD-4248-B24C-9770-46A8A04E6D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156" y="5964771"/>
            <a:ext cx="5040879" cy="2756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 b="0" i="0" cap="none" spc="100" baseline="0">
                <a:solidFill>
                  <a:schemeClr val="tx1"/>
                </a:solidFill>
                <a:latin typeface="+mn-lt"/>
              </a:defRPr>
            </a:lvl1pPr>
            <a:lvl2pPr marL="609585" indent="0"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FECHA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BCF0F4-62C2-DC95-2769-7648C831019D}"/>
              </a:ext>
            </a:extLst>
          </p:cNvPr>
          <p:cNvSpPr txBox="1"/>
          <p:nvPr userDrawn="1"/>
        </p:nvSpPr>
        <p:spPr>
          <a:xfrm>
            <a:off x="5049078" y="570506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77F3A4-AE0B-2CBD-3FDA-C676AC730155}"/>
              </a:ext>
            </a:extLst>
          </p:cNvPr>
          <p:cNvSpPr txBox="1"/>
          <p:nvPr userDrawn="1"/>
        </p:nvSpPr>
        <p:spPr>
          <a:xfrm>
            <a:off x="3936569" y="-85240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F4D42AD-1462-2E79-B747-E5A572EA5E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581" y="503336"/>
            <a:ext cx="2516400" cy="475430"/>
          </a:xfrm>
          <a:prstGeom prst="rect">
            <a:avLst/>
          </a:prstGeom>
        </p:spPr>
      </p:pic>
      <p:sp>
        <p:nvSpPr>
          <p:cNvPr id="4" name="Marcador de posición de imagen 6">
            <a:extLst>
              <a:ext uri="{FF2B5EF4-FFF2-40B4-BE49-F238E27FC236}">
                <a16:creationId xmlns:a16="http://schemas.microsoft.com/office/drawing/2014/main" id="{9F72C951-B1FE-6969-A339-9EE8B4A4E73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35444" y="502913"/>
            <a:ext cx="1910591" cy="475511"/>
          </a:xfrm>
        </p:spPr>
        <p:txBody>
          <a:bodyPr anchor="ctr"/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Insertar logo de</a:t>
            </a:r>
            <a:br>
              <a:rPr lang="es-ES" dirty="0"/>
            </a:br>
            <a:r>
              <a:rPr lang="es-ES" dirty="0" err="1"/>
              <a:t>partner</a:t>
            </a:r>
            <a:r>
              <a:rPr lang="es-ES" dirty="0"/>
              <a:t> externo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CE74CEFD-E4DD-E376-56EB-0E0854D16554}"/>
              </a:ext>
            </a:extLst>
          </p:cNvPr>
          <p:cNvCxnSpPr>
            <a:cxnSpLocks/>
          </p:cNvCxnSpPr>
          <p:nvPr userDrawn="1"/>
        </p:nvCxnSpPr>
        <p:spPr>
          <a:xfrm>
            <a:off x="3349580" y="502913"/>
            <a:ext cx="0" cy="475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D1A23B9-703F-2147-8107-5D5975F52184}"/>
              </a:ext>
            </a:extLst>
          </p:cNvPr>
          <p:cNvSpPr txBox="1">
            <a:spLocks/>
          </p:cNvSpPr>
          <p:nvPr userDrawn="1"/>
        </p:nvSpPr>
        <p:spPr>
          <a:xfrm>
            <a:off x="8720773" y="6472197"/>
            <a:ext cx="2959100" cy="140903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rgbClr val="BFBFBF"/>
                </a:solidFill>
                <a:latin typeface="Helvetica Neue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nrope"/>
                <a:ea typeface="+mn-ea"/>
                <a:cs typeface="Arial"/>
              </a:rPr>
              <a:t>© 2023 UAX</a:t>
            </a:r>
          </a:p>
        </p:txBody>
      </p:sp>
    </p:spTree>
    <p:extLst>
      <p:ext uri="{BB962C8B-B14F-4D97-AF65-F5344CB8AC3E}">
        <p14:creationId xmlns:p14="http://schemas.microsoft.com/office/powerpoint/2010/main" val="3393380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EAB4D4F-5A6A-D7EC-F9DC-911A38A8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92E7B-73C8-BB4F-AB73-A44CF5D2D73C}" type="datetimeFigureOut">
              <a:rPr lang="es-ES" smtClean="0"/>
              <a:t>23/9/24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B47FA3-E18C-2BCF-B815-4EA994E4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5D44FD-8356-75F6-9A36-D4D594036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589A7-F2B7-3C42-969D-0B345713C18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68922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CFBABD-616E-4B49-98E4-3BB4992E30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5" y="191229"/>
            <a:ext cx="1533547" cy="566575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828981-E10F-4C58-A90C-4A80E46E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UAX.ES</a:t>
            </a:r>
            <a:endParaRPr lang="es-E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AFC92B8-BD3D-457C-9B25-63A25ACB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175690"/>
            <a:ext cx="422854" cy="365125"/>
          </a:xfrm>
        </p:spPr>
        <p:txBody>
          <a:bodyPr/>
          <a:lstStyle/>
          <a:p>
            <a:fld id="{90C7AF80-A834-48E8-B5C2-D720A4B265E2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68047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+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F49A42-26B6-AFC3-6EFC-AF699FE55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7" y="1990785"/>
            <a:ext cx="5396072" cy="190535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introducción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Máx</a:t>
            </a:r>
            <a:r>
              <a:rPr lang="en-US" dirty="0"/>
              <a:t>. 1/2 </a:t>
            </a:r>
            <a:r>
              <a:rPr lang="en-US" dirty="0" err="1"/>
              <a:t>frases</a:t>
            </a:r>
            <a:r>
              <a:rPr lang="en-US" dirty="0"/>
              <a:t>.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6756771F-5949-D107-8010-E074A00B7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2" y="385802"/>
            <a:ext cx="4407408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s-ES">
                <a:latin typeface="+mj-lt"/>
              </a:rPr>
              <a:t>PRESENTATION TEMPLATE</a:t>
            </a:r>
            <a:endParaRPr lang="es-E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164493C-F3E7-80CE-D253-5B558C7B87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4913" y="1989138"/>
            <a:ext cx="5394960" cy="4248150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2B13DED4-C3BE-6577-F437-2CD181147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B0611F-5BAD-F2F3-6DD4-9BDA4BAFC3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1953BF-EA1A-C241-B41B-ADCD1658E059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341A6E1-4C89-D44F-A8EB-09C7F8A5E365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70E9644E-C753-4441-BEA0-5148DCF1A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222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720" userDrawn="1">
          <p15:clr>
            <a:srgbClr val="FBAE40"/>
          </p15:clr>
        </p15:guide>
        <p15:guide id="7" pos="396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58">
            <a:extLst>
              <a:ext uri="{FF2B5EF4-FFF2-40B4-BE49-F238E27FC236}">
                <a16:creationId xmlns:a16="http://schemas.microsoft.com/office/drawing/2014/main" id="{8D44C5B5-90D9-D727-83E1-5716B25CB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7315200" cy="4572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6A860D7-12FD-3B4C-6EE3-F849025CF6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9588" y="2209800"/>
            <a:ext cx="7310437" cy="4027487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6D8FBD4-4371-2E80-541C-846991B5F7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206" y="1714500"/>
            <a:ext cx="7310438" cy="27432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27318914-C5E6-3384-2F4C-DDF28F2CA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B9913B-37E9-2928-2F6F-07BF673D4C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064BD69-E7F5-954B-95F1-19C10792A7B2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D4B910-0905-074B-AB44-17AB0564FD9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0" name="Marcador de fecha 2">
            <a:extLst>
              <a:ext uri="{FF2B5EF4-FFF2-40B4-BE49-F238E27FC236}">
                <a16:creationId xmlns:a16="http://schemas.microsoft.com/office/drawing/2014/main" id="{1BD1F4AE-D33E-9146-8B94-0C9FD3C44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5754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320">
          <p15:clr>
            <a:srgbClr val="FBAE40"/>
          </p15:clr>
        </p15:guide>
        <p15:guide id="4" orient="horz" pos="316">
          <p15:clr>
            <a:srgbClr val="FBAE40"/>
          </p15:clr>
        </p15:guide>
        <p15:guide id="7" pos="4920" userDrawn="1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1289-975E-CE38-90B5-56D668CF1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F55AC-4F18-8862-03A0-3D79DEA86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</p:spPr>
        <p:txBody>
          <a:bodyPr lIns="0" tIns="0" rIns="0" bIns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012DB2F-C87C-BED8-50F7-D015F6E5CF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4443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82B33D4F-3CD5-B1F4-E420-DE9C0A844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92596" y="2209800"/>
            <a:ext cx="5394960" cy="4011532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5C93315-A838-8FB7-59B2-8E6B83E840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206" y="1714500"/>
            <a:ext cx="11178350" cy="27432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ADADD49F-C7B0-0833-5655-9BF3A6736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0D1F95-9D27-82A3-393D-976F53B201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8FB33F3-2C1D-324F-86C4-83D6CDB56CCA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5692E8-B780-6744-B37D-58207D915038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1" name="Marcador de fecha 2">
            <a:extLst>
              <a:ext uri="{FF2B5EF4-FFF2-40B4-BE49-F238E27FC236}">
                <a16:creationId xmlns:a16="http://schemas.microsoft.com/office/drawing/2014/main" id="{ABF1BF61-F1D2-9C41-8B73-4F618D89B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2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16">
          <p15:clr>
            <a:srgbClr val="FBAE40"/>
          </p15:clr>
        </p15:guide>
        <p15:guide id="6" pos="3727">
          <p15:clr>
            <a:srgbClr val="FBAE40"/>
          </p15:clr>
        </p15:guide>
        <p15:guide id="7" pos="3953">
          <p15:clr>
            <a:srgbClr val="FBAE40"/>
          </p15:clr>
        </p15:guide>
        <p15:guide id="8" orient="horz" pos="139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7D2D77C1-A8AE-16CD-DB73-FF8BA33A228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8000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1A2C2D-153E-FB12-0C42-97627A57F9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120" name="Title 119">
            <a:extLst>
              <a:ext uri="{FF2B5EF4-FFF2-40B4-BE49-F238E27FC236}">
                <a16:creationId xmlns:a16="http://schemas.microsoft.com/office/drawing/2014/main" id="{2A72DCEB-A544-3AC4-A1AF-9D8E353C85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44" y="1257300"/>
            <a:ext cx="11183112" cy="45720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El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ECF718-DFE4-1F47-BA8B-028461BEE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71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7938" indent="215900">
              <a:tabLst/>
              <a:defRPr sz="1400"/>
            </a:lvl2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1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A3909C-D111-F968-F71F-7731A71933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2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6C566-8181-1091-DD32-F0CBB57E77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2836" y="2209800"/>
            <a:ext cx="3474720" cy="27565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1600" b="1" i="0" kern="1200" spc="13">
                <a:solidFill>
                  <a:schemeClr val="bg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</a:lstStyle>
          <a:p>
            <a:pPr marL="0" marR="0" lvl="0" indent="0" algn="l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n-AU" dirty="0" err="1"/>
              <a:t>Subtítulo</a:t>
            </a:r>
            <a:r>
              <a:rPr lang="en-AU" dirty="0"/>
              <a:t> 3</a:t>
            </a:r>
            <a:endParaRPr lang="en-US" dirty="0"/>
          </a:p>
        </p:txBody>
      </p:sp>
      <p:sp>
        <p:nvSpPr>
          <p:cNvPr id="50" name="Content Placeholder 48">
            <a:extLst>
              <a:ext uri="{FF2B5EF4-FFF2-40B4-BE49-F238E27FC236}">
                <a16:creationId xmlns:a16="http://schemas.microsoft.com/office/drawing/2014/main" id="{F54C112E-5329-2244-F5C9-296C76AC64D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361847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1" name="Content Placeholder 48">
            <a:extLst>
              <a:ext uri="{FF2B5EF4-FFF2-40B4-BE49-F238E27FC236}">
                <a16:creationId xmlns:a16="http://schemas.microsoft.com/office/drawing/2014/main" id="{EE79B022-9857-60A8-6793-C3F176DC3CE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215693" y="2604876"/>
            <a:ext cx="3471863" cy="3643524"/>
          </a:xfrm>
        </p:spPr>
        <p:txBody>
          <a:bodyPr wrap="square" lIns="0" tIns="0" rIns="0" bIns="0"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D5ECF0C8-E7B8-BCA5-AFFB-C14DCE6595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9206" y="1714500"/>
            <a:ext cx="11178350" cy="274320"/>
          </a:xfrm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.</a:t>
            </a:r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08AB3AED-E51F-2C21-532A-841CA2885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8D4F82-8E0D-4B81-D28F-C3F4543B66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EFBCE90-480A-B542-949A-6352234FCD75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>
                <a:solidFill>
                  <a:schemeClr val="bg1"/>
                </a:solidFill>
              </a:rPr>
              <a:t>uax.com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347CE45-F989-1044-8E90-74ECC0042145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51AFBE38-FBD3-BB4C-AE20-760B0F2AD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pPr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7373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729">
          <p15:clr>
            <a:srgbClr val="FBAE40"/>
          </p15:clr>
        </p15:guide>
        <p15:guide id="3" pos="4951">
          <p15:clr>
            <a:srgbClr val="FBAE40"/>
          </p15:clr>
        </p15:guide>
        <p15:guide id="4" pos="5155">
          <p15:clr>
            <a:srgbClr val="FBAE40"/>
          </p15:clr>
        </p15:guide>
        <p15:guide id="5" orient="horz" pos="13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-01">
    <p:bg>
      <p:bgPr>
        <a:solidFill>
          <a:srgbClr val="006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47C1ED-1339-FBB2-A9EA-89C75966DC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7890644-1E17-5C30-D625-58BE22A348CA}"/>
              </a:ext>
            </a:extLst>
          </p:cNvPr>
          <p:cNvSpPr txBox="1"/>
          <p:nvPr userDrawn="1"/>
        </p:nvSpPr>
        <p:spPr>
          <a:xfrm>
            <a:off x="6803571" y="178525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D24C04-92FA-FFE6-B994-B6A1E5AF5D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  <a:effectLst/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70214A6-CF02-B54C-A792-111E129B4CF7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727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sor-02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AEE190-5AE3-CC65-EF06-C8C236B046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A65E8EA-6F46-784C-A96E-DC64060DC4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  <a:effectLst/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20B5974-2BAC-9C47-AA7A-436A55D2BB0E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992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sor-01">
    <p:bg>
      <p:bgPr>
        <a:solidFill>
          <a:srgbClr val="0060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C41CB4EB-9B08-4F41-A9CB-CCF15D615B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1920" y="-71819"/>
            <a:ext cx="12435840" cy="700163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47C1ED-1339-FBB2-A9EA-89C75966D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40830" y="315048"/>
            <a:ext cx="539043" cy="2041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7890644-1E17-5C30-D625-58BE22A348CA}"/>
              </a:ext>
            </a:extLst>
          </p:cNvPr>
          <p:cNvSpPr txBox="1"/>
          <p:nvPr userDrawn="1"/>
        </p:nvSpPr>
        <p:spPr>
          <a:xfrm>
            <a:off x="6803571" y="178525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C5D3E09-3F5A-974E-A977-2544272FDF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  <a:effectLst/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3352EE6-CB3D-0E47-9CC1-F217E008EC99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chemeClr val="bg1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chemeClr val="bg1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900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sor-02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C0FA3062-8681-A34D-A056-1CFA64214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1920" y="-71819"/>
            <a:ext cx="12435840" cy="700163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249A82-5EDC-22CB-61D2-490FF454D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/>
              <a:t>PRESENTATION TEMPLATE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091-9506-C48C-C356-09E2ED172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6" y="2996403"/>
            <a:ext cx="9509760" cy="1645920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Divisor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09B984D-F011-5FE6-A17E-DCDC43714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548" y="2415455"/>
            <a:ext cx="9507311" cy="402956"/>
          </a:xfrm>
        </p:spPr>
        <p:txBody>
          <a:bodyPr wrap="square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Arial" charset="0"/>
              <a:buNone/>
              <a:defRPr lang="en-GB" sz="1600" b="1" kern="1200" cap="all" spc="150" baseline="0" dirty="0">
                <a:solidFill>
                  <a:schemeClr val="tx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GB" dirty="0" err="1"/>
              <a:t>Apartado</a:t>
            </a:r>
            <a:endParaRPr lang="en-GB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BCC5FC74-D347-C15F-1C1B-6198C5F50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62DBF1-48F0-B7F7-8198-7BEB89D122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016E72D-33D2-8A42-39F7-A7234A8B6109}"/>
              </a:ext>
            </a:extLst>
          </p:cNvPr>
          <p:cNvSpPr txBox="1"/>
          <p:nvPr userDrawn="1"/>
        </p:nvSpPr>
        <p:spPr>
          <a:xfrm>
            <a:off x="11165305" y="-1395663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dirty="0">
              <a:latin typeface="+mn-lt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8D1CD63-2965-A74E-BF2D-AC25626E07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07548" y="5828821"/>
            <a:ext cx="1004002" cy="75937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B893CBB-E027-4340-B8D9-2E335C117CC3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926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BDF26163-32DA-0384-B4E6-215A18B9DD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81923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F2F06-E1A4-5347-B146-54054076EE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673" y="1988069"/>
            <a:ext cx="5029200" cy="424921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304792" indent="-304792">
              <a:buFont typeface="+mj-lt"/>
              <a:buAutoNum type="arabicPeriod"/>
              <a:defRPr/>
            </a:lvl1pPr>
            <a:lvl2pPr marL="304792" indent="-304792">
              <a:buClr>
                <a:schemeClr val="accent1"/>
              </a:buClr>
              <a:buFont typeface="+mj-lt"/>
              <a:buAutoNum type="arabicPeriod"/>
              <a:defRPr>
                <a:latin typeface="+mn-lt"/>
              </a:defRPr>
            </a:lvl2pPr>
            <a:lvl3pPr marL="585773" indent="-304792">
              <a:buFont typeface="+mj-lt"/>
              <a:buAutoNum type="arabicPeriod"/>
              <a:defRPr/>
            </a:lvl3pPr>
            <a:lvl4pPr marL="871517" indent="-304792">
              <a:buFont typeface="+mj-lt"/>
              <a:buAutoNum type="arabicPeriod"/>
              <a:defRPr/>
            </a:lvl4pPr>
          </a:lstStyle>
          <a:p>
            <a:pPr lvl="1"/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apartado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6892F-2E1D-C39A-963F-5553DD8001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0673" y="1263851"/>
            <a:ext cx="5029200" cy="4572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 err="1"/>
              <a:t>Índice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56B9C2-6FD9-2356-17AA-B93D541D0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5FB6A1-FA82-D84D-8E9F-5C463E5FD142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8" name="Marcador de fecha 2">
            <a:extLst>
              <a:ext uri="{FF2B5EF4-FFF2-40B4-BE49-F238E27FC236}">
                <a16:creationId xmlns:a16="http://schemas.microsoft.com/office/drawing/2014/main" id="{6ABBF4FF-E584-3241-A1A6-B12808DEF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613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4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F49A42-26B6-AFC3-6EFC-AF699FE550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017" y="1990785"/>
            <a:ext cx="5396072" cy="190535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introducción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Máx</a:t>
            </a:r>
            <a:r>
              <a:rPr lang="en-US" dirty="0"/>
              <a:t>. 1/2 </a:t>
            </a:r>
            <a:r>
              <a:rPr lang="en-US" dirty="0" err="1"/>
              <a:t>frases</a:t>
            </a:r>
            <a:r>
              <a:rPr lang="en-US" dirty="0"/>
              <a:t>.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6756771F-5949-D107-8010-E074A00B7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2" y="385802"/>
            <a:ext cx="4407408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ysClr val="windowText" lastClr="000000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US">
                <a:latin typeface="+mj-lt"/>
              </a:rPr>
              <a:t>PRESENTATION TEMPLATE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164493C-F3E7-80CE-D253-5B558C7B87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4913" y="1989138"/>
            <a:ext cx="5394960" cy="4248150"/>
          </a:xfrm>
        </p:spPr>
        <p:txBody>
          <a:bodyPr>
            <a:noAutofit/>
          </a:bodyPr>
          <a:lstStyle>
            <a:lvl1pPr>
              <a:spcAft>
                <a:spcPts val="600"/>
              </a:spcAft>
              <a:buClr>
                <a:schemeClr val="accent1"/>
              </a:buClr>
              <a:defRPr/>
            </a:lvl1pPr>
            <a:lvl2pPr>
              <a:spcAft>
                <a:spcPts val="600"/>
              </a:spcAft>
              <a:buClr>
                <a:schemeClr val="accent1"/>
              </a:buClr>
              <a:defRPr/>
            </a:lvl2pPr>
            <a:lvl3pPr>
              <a:spcAft>
                <a:spcPts val="600"/>
              </a:spcAft>
              <a:buClr>
                <a:schemeClr val="accent1"/>
              </a:buClr>
              <a:defRPr/>
            </a:lvl3pPr>
            <a:lvl4pPr>
              <a:spcAft>
                <a:spcPts val="600"/>
              </a:spcAft>
              <a:buClr>
                <a:schemeClr val="accent1"/>
              </a:buClr>
              <a:defRPr/>
            </a:lvl4pPr>
            <a:lvl5pPr>
              <a:spcAft>
                <a:spcPts val="600"/>
              </a:spcAft>
              <a:buClr>
                <a:schemeClr val="accent1"/>
              </a:buClr>
              <a:defRPr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Slide Number Placeholder 21">
            <a:extLst>
              <a:ext uri="{FF2B5EF4-FFF2-40B4-BE49-F238E27FC236}">
                <a16:creationId xmlns:a16="http://schemas.microsoft.com/office/drawing/2014/main" id="{2B13DED4-C3BE-6577-F437-2CD181147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3C81A1C-D930-0535-E5FA-3E2F0F099B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0829" y="315048"/>
            <a:ext cx="539044" cy="20417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E074FA0-34EE-7F43-960F-BE4FF43EBF6E}"/>
              </a:ext>
            </a:extLst>
          </p:cNvPr>
          <p:cNvSpPr txBox="1">
            <a:spLocks/>
          </p:cNvSpPr>
          <p:nvPr userDrawn="1"/>
        </p:nvSpPr>
        <p:spPr>
          <a:xfrm>
            <a:off x="504444" y="6472198"/>
            <a:ext cx="2651760" cy="14090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60957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 lang="en-US" sz="800" b="0" i="0" kern="1200" spc="13" dirty="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Manrope" pitchFamily="2" charset="0"/>
              </a:defRPr>
            </a:lvl1pPr>
            <a:lvl2pPr marL="225420" indent="-22542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s-ES" dirty="0" err="1"/>
              <a:t>uax.com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DDDBC20-B075-BE42-A915-C2079A09FE3D}"/>
              </a:ext>
            </a:extLst>
          </p:cNvPr>
          <p:cNvSpPr txBox="1"/>
          <p:nvPr userDrawn="1"/>
        </p:nvSpPr>
        <p:spPr>
          <a:xfrm>
            <a:off x="9028113" y="6472198"/>
            <a:ext cx="2651760" cy="14090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r" defTabSz="60957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80000"/>
              <a:buFont typeface="Arial" charset="0"/>
              <a:buNone/>
              <a:tabLst/>
              <a:defRPr/>
            </a:pP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Confidential</a:t>
            </a:r>
            <a:r>
              <a:rPr lang="es-ES" sz="800" b="0" i="0" u="none" strike="noStrike" dirty="0">
                <a:solidFill>
                  <a:srgbClr val="000000"/>
                </a:solidFill>
                <a:effectLst/>
                <a:latin typeface="+mj-lt"/>
              </a:rPr>
              <a:t> &amp; </a:t>
            </a:r>
            <a:r>
              <a:rPr lang="es-ES" sz="8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Proprietary</a:t>
            </a:r>
            <a:endParaRPr lang="es-ES" sz="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13" name="Marcador de fecha 2">
            <a:extLst>
              <a:ext uri="{FF2B5EF4-FFF2-40B4-BE49-F238E27FC236}">
                <a16:creationId xmlns:a16="http://schemas.microsoft.com/office/drawing/2014/main" id="{9BD1A8B2-C87E-2543-9E45-FFE33AE81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66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720" userDrawn="1">
          <p15:clr>
            <a:srgbClr val="FBAE40"/>
          </p15:clr>
        </p15:guide>
        <p15:guide id="7" pos="39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7971B1-7428-044F-A591-361019628AB2}"/>
              </a:ext>
            </a:extLst>
          </p:cNvPr>
          <p:cNvSpPr txBox="1"/>
          <p:nvPr/>
        </p:nvSpPr>
        <p:spPr>
          <a:xfrm>
            <a:off x="-1600200" y="9448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2133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B86EB-49A4-FEB5-E11D-EF4E1A183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1" y="382059"/>
            <a:ext cx="4413504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ysClr val="windowText" lastClr="000000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n-US" dirty="0"/>
              <a:t>PRESENTATION TEMPLATE</a:t>
            </a:r>
          </a:p>
        </p:txBody>
      </p:sp>
      <p:sp>
        <p:nvSpPr>
          <p:cNvPr id="54" name="Title Placeholder 5">
            <a:extLst>
              <a:ext uri="{FF2B5EF4-FFF2-40B4-BE49-F238E27FC236}">
                <a16:creationId xmlns:a16="http://schemas.microsoft.com/office/drawing/2014/main" id="{27A2A534-D8CA-65E9-1755-CA357343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7BEAE57F-89FA-EA0D-8EA2-A763254E7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444" y="1981200"/>
            <a:ext cx="11183112" cy="4251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AD362928-FF7B-A028-1528-714509D3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n-US" dirty="0"/>
          </a:p>
        </p:txBody>
      </p:sp>
      <p:sp>
        <p:nvSpPr>
          <p:cNvPr id="14" name="Marcador de fecha 2">
            <a:extLst>
              <a:ext uri="{FF2B5EF4-FFF2-40B4-BE49-F238E27FC236}">
                <a16:creationId xmlns:a16="http://schemas.microsoft.com/office/drawing/2014/main" id="{441CAAA0-56D4-3940-A684-57E60E6F3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475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0" r:id="rId2"/>
    <p:sldLayoutId id="2147483763" r:id="rId3"/>
    <p:sldLayoutId id="2147483736" r:id="rId4"/>
    <p:sldLayoutId id="2147483737" r:id="rId5"/>
    <p:sldLayoutId id="2147483765" r:id="rId6"/>
    <p:sldLayoutId id="2147483764" r:id="rId7"/>
    <p:sldLayoutId id="2147483667" r:id="rId8"/>
    <p:sldLayoutId id="2147483701" r:id="rId9"/>
    <p:sldLayoutId id="2147483702" r:id="rId10"/>
    <p:sldLayoutId id="2147483719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39" r:id="rId17"/>
    <p:sldLayoutId id="2147483720" r:id="rId18"/>
    <p:sldLayoutId id="2147483669" r:id="rId19"/>
    <p:sldLayoutId id="2147483730" r:id="rId20"/>
    <p:sldLayoutId id="2147483710" r:id="rId21"/>
    <p:sldLayoutId id="2147483738" r:id="rId22"/>
    <p:sldLayoutId id="2147483766" r:id="rId23"/>
    <p:sldLayoutId id="2147483767" r:id="rId24"/>
    <p:sldLayoutId id="2147483713" r:id="rId25"/>
    <p:sldLayoutId id="2147483729" r:id="rId26"/>
    <p:sldLayoutId id="2147483695" r:id="rId27"/>
    <p:sldLayoutId id="2147483762" r:id="rId28"/>
    <p:sldLayoutId id="2147483768" r:id="rId29"/>
    <p:sldLayoutId id="2147483769" r:id="rId30"/>
    <p:sldLayoutId id="2147483770" r:id="rId31"/>
  </p:sldLayoutIdLst>
  <p:hf hdr="0"/>
  <p:txStyles>
    <p:titleStyle>
      <a:lvl1pPr algn="l" defTabSz="8127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1" i="0" kern="1200" cap="none" spc="0" baseline="0" dirty="0">
          <a:solidFill>
            <a:sysClr val="windowText" lastClr="000000"/>
          </a:solidFill>
          <a:latin typeface="+mj-lt"/>
          <a:ea typeface="ヒラギノ角ゴ Pro W3" charset="0"/>
          <a:cs typeface="ヒラギノ角ゴ Pro W3" charset="0"/>
        </a:defRPr>
      </a:lvl1pPr>
      <a:lvl2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2pPr>
      <a:lvl3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3pPr>
      <a:lvl4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4pPr>
      <a:lvl5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5pPr>
      <a:lvl6pPr marL="60957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6pPr>
      <a:lvl7pPr marL="121914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7pPr>
      <a:lvl8pPr marL="1828709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8pPr>
      <a:lvl9pPr marL="2438278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9pPr>
    </p:titleStyle>
    <p:bodyStyle>
      <a:lvl1pPr marL="0" indent="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Arial" charset="0"/>
        <a:buNone/>
        <a:defRPr sz="1600" b="0" kern="1200">
          <a:solidFill>
            <a:schemeClr val="tx1"/>
          </a:solidFill>
          <a:latin typeface="+mn-lt"/>
          <a:ea typeface="Manrope" panose="00000300000000000000" pitchFamily="50" charset="0"/>
          <a:cs typeface="Manrope" panose="00000300000000000000" pitchFamily="50" charset="0"/>
        </a:defRPr>
      </a:lvl1pPr>
      <a:lvl2pPr marL="225420" indent="-22542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2pPr>
      <a:lvl3pPr marL="512750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charset="0"/>
        <a:buChar char="•"/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3pPr>
      <a:lvl4pPr marL="798493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4pPr>
      <a:lvl5pPr marL="1090586" indent="-23811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tabLst>
          <a:tab pos="2573274" algn="l"/>
        </a:tabLst>
        <a:defRPr sz="1600" kern="1200">
          <a:solidFill>
            <a:schemeClr val="tx1"/>
          </a:solidFill>
          <a:latin typeface="+mn-lt"/>
          <a:ea typeface="Manrope" panose="00000300000000000000" pitchFamily="50" charset="0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240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orient="horz" pos="792">
          <p15:clr>
            <a:srgbClr val="F26B43"/>
          </p15:clr>
        </p15:guide>
        <p15:guide id="6" orient="horz" pos="12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7971B1-7428-044F-A591-361019628AB2}"/>
              </a:ext>
            </a:extLst>
          </p:cNvPr>
          <p:cNvSpPr txBox="1"/>
          <p:nvPr/>
        </p:nvSpPr>
        <p:spPr>
          <a:xfrm>
            <a:off x="-1600200" y="9448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n-US" sz="2133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B86EB-49A4-FEB5-E11D-EF4E1A183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661" y="382059"/>
            <a:ext cx="4413504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609585" rtl="0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SzPct val="80000"/>
              <a:buFont typeface="Arial" charset="0"/>
              <a:buNone/>
              <a:defRPr lang="en-US" sz="800" b="1" i="0" kern="1200" cap="all" spc="50" baseline="0" smtClean="0">
                <a:solidFill>
                  <a:schemeClr val="bg1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</a:lstStyle>
          <a:p>
            <a:r>
              <a:rPr lang="es-ES"/>
              <a:t>PRESENTATION TEMPLATE</a:t>
            </a:r>
            <a:endParaRPr lang="es-ES" dirty="0"/>
          </a:p>
        </p:txBody>
      </p:sp>
      <p:sp>
        <p:nvSpPr>
          <p:cNvPr id="54" name="Title Placeholder 5">
            <a:extLst>
              <a:ext uri="{FF2B5EF4-FFF2-40B4-BE49-F238E27FC236}">
                <a16:creationId xmlns:a16="http://schemas.microsoft.com/office/drawing/2014/main" id="{27A2A534-D8CA-65E9-1755-CA357343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7BEAE57F-89FA-EA0D-8EA2-A763254E7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444" y="1981200"/>
            <a:ext cx="11183112" cy="4251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Slide Number Placeholder 21">
            <a:extLst>
              <a:ext uri="{FF2B5EF4-FFF2-40B4-BE49-F238E27FC236}">
                <a16:creationId xmlns:a16="http://schemas.microsoft.com/office/drawing/2014/main" id="{AD362928-FF7B-A028-1528-714509D37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b="1" i="0" cap="all" spc="50" baseline="0" smtClean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s-E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‹Nº›</a:t>
            </a:fld>
            <a:endParaRPr lang="es-ES" dirty="0"/>
          </a:p>
        </p:txBody>
      </p:sp>
      <p:sp>
        <p:nvSpPr>
          <p:cNvPr id="7" name="Marcador de fecha 2">
            <a:extLst>
              <a:ext uri="{FF2B5EF4-FFF2-40B4-BE49-F238E27FC236}">
                <a16:creationId xmlns:a16="http://schemas.microsoft.com/office/drawing/2014/main" id="{6B18FFDA-8927-5840-A078-8958EB378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fld id="{512C26A6-BA04-0B41-8FD3-034A0D1D246B}" type="datetime6">
              <a:rPr lang="es-ES" smtClean="0"/>
              <a:pPr/>
              <a:t>septiembre de 2024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8113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</p:sldLayoutIdLst>
  <p:hf hdr="0"/>
  <p:txStyles>
    <p:titleStyle>
      <a:lvl1pPr algn="l" defTabSz="81276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1" i="0" kern="1200" cap="none" spc="0" baseline="0" dirty="0">
          <a:solidFill>
            <a:schemeClr val="bg1"/>
          </a:solidFill>
          <a:latin typeface="+mj-lt"/>
          <a:ea typeface="ヒラギノ角ゴ Pro W3" charset="0"/>
          <a:cs typeface="ヒラギノ角ゴ Pro W3" charset="0"/>
        </a:defRPr>
      </a:lvl1pPr>
      <a:lvl2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2pPr>
      <a:lvl3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3pPr>
      <a:lvl4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4pPr>
      <a:lvl5pPr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5pPr>
      <a:lvl6pPr marL="60957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6pPr>
      <a:lvl7pPr marL="1219140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7pPr>
      <a:lvl8pPr marL="1828709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8pPr>
      <a:lvl9pPr marL="2438278" algn="ctr" defTabSz="609570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Arial Black" charset="0"/>
          <a:ea typeface="ヒラギノ角ゴ Pro W3" charset="0"/>
          <a:cs typeface="ヒラギノ角ゴ Pro W3" charset="0"/>
        </a:defRPr>
      </a:lvl9pPr>
    </p:titleStyle>
    <p:bodyStyle>
      <a:lvl1pPr marL="0" indent="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 typeface="Arial" charset="0"/>
        <a:buNone/>
        <a:defRPr sz="1600" b="0" kern="1200">
          <a:solidFill>
            <a:schemeClr val="bg1"/>
          </a:solidFill>
          <a:latin typeface="+mn-lt"/>
          <a:ea typeface="Manrope" panose="00000300000000000000" pitchFamily="50" charset="0"/>
          <a:cs typeface="Manrope" panose="00000300000000000000" pitchFamily="50" charset="0"/>
        </a:defRPr>
      </a:lvl1pPr>
      <a:lvl2pPr marL="225420" indent="-225420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2pPr>
      <a:lvl3pPr marL="512750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charset="0"/>
        <a:buChar char="•"/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3pPr>
      <a:lvl4pPr marL="798493" indent="-23176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4pPr>
      <a:lvl5pPr marL="1090586" indent="-238119" algn="l" defTabSz="609570" rtl="0" eaLnBrk="1" fontAlgn="base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5"/>
        </a:buClr>
        <a:buSzPct val="80000"/>
        <a:buFont typeface="Arial" panose="020B0604020202020204" pitchFamily="34" charset="0"/>
        <a:buChar char="•"/>
        <a:tabLst>
          <a:tab pos="2573274" algn="l"/>
        </a:tabLst>
        <a:defRPr sz="1600" kern="1200">
          <a:solidFill>
            <a:schemeClr val="bg1"/>
          </a:solidFill>
          <a:latin typeface="+mn-lt"/>
          <a:ea typeface="Manrope" panose="00000300000000000000" pitchFamily="50" charset="0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7368">
          <p15:clr>
            <a:srgbClr val="F26B43"/>
          </p15:clr>
        </p15:guide>
        <p15:guide id="3" orient="horz" pos="240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orient="horz" pos="792">
          <p15:clr>
            <a:srgbClr val="F26B43"/>
          </p15:clr>
        </p15:guide>
        <p15:guide id="6" orient="horz" pos="12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4.jp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EB195-11EF-9B3F-B554-4DD94A0C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CIENCIA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548F6E-6880-2B2B-8820-6F9826082D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Grado en biomedicina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84F4F9E1-50C0-1CC4-77BD-B7AB735FBFBD}"/>
              </a:ext>
            </a:extLst>
          </p:cNvPr>
          <p:cNvSpPr txBox="1">
            <a:spLocks/>
          </p:cNvSpPr>
          <p:nvPr/>
        </p:nvSpPr>
        <p:spPr>
          <a:xfrm>
            <a:off x="505156" y="6069534"/>
            <a:ext cx="5040879" cy="2756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charset="0"/>
              <a:buNone/>
              <a:defRPr sz="1600" b="0" i="0" kern="1200" cap="all" spc="100" baseline="0">
                <a:solidFill>
                  <a:schemeClr val="bg1"/>
                </a:solidFill>
                <a:latin typeface="Manrope" pitchFamily="2" charset="0"/>
                <a:ea typeface="Manrope" panose="00000300000000000000" pitchFamily="50" charset="0"/>
                <a:cs typeface="Manrope" panose="00000300000000000000" pitchFamily="50" charset="0"/>
              </a:defRPr>
            </a:lvl1pPr>
            <a:lvl2pPr marL="609585" indent="0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Manrope" panose="00000300000000000000" pitchFamily="50" charset="0"/>
                <a:cs typeface="+mn-cs"/>
              </a:defRPr>
            </a:lvl2pPr>
            <a:lvl3pPr marL="512750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3pPr>
            <a:lvl4pPr marL="798493" indent="-23176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4pPr>
            <a:lvl5pPr marL="1090586" indent="-238119" algn="l" defTabSz="609570" rtl="0" eaLnBrk="1" fontAlgn="base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tabLst>
                <a:tab pos="2573274" algn="l"/>
              </a:tabLst>
              <a:defRPr sz="1600" kern="1200">
                <a:solidFill>
                  <a:schemeClr val="tx1"/>
                </a:solidFill>
                <a:latin typeface="+mn-lt"/>
                <a:ea typeface="Manrope" panose="00000300000000000000" pitchFamily="50" charset="0"/>
                <a:cs typeface="+mn-cs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DR. ARIEL CARIAGA-MARTÍNEZ</a:t>
            </a:r>
          </a:p>
        </p:txBody>
      </p:sp>
    </p:spTree>
    <p:extLst>
      <p:ext uri="{BB962C8B-B14F-4D97-AF65-F5344CB8AC3E}">
        <p14:creationId xmlns:p14="http://schemas.microsoft.com/office/powerpoint/2010/main" val="586769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EA81182-DBB0-0E91-C5EC-676E1A4AF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10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EFD3B3-D32C-A369-640B-CC2D0890BF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7CBB32F-342A-FD5D-C32A-09B20C02E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25" y="5806738"/>
            <a:ext cx="3458817" cy="663719"/>
          </a:xfrm>
          <a:prstGeom prst="rect">
            <a:avLst/>
          </a:prstGeom>
        </p:spPr>
      </p:pic>
      <p:pic>
        <p:nvPicPr>
          <p:cNvPr id="8" name="Imagen 7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3E9EDA38-E60C-F594-D605-50BEB771F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9" y="1110290"/>
            <a:ext cx="5105400" cy="1168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3DF3F5B-4011-2605-7D80-719EE372EFE0}"/>
              </a:ext>
            </a:extLst>
          </p:cNvPr>
          <p:cNvSpPr txBox="1"/>
          <p:nvPr/>
        </p:nvSpPr>
        <p:spPr>
          <a:xfrm>
            <a:off x="4539742" y="1084928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Empezamos aquí </a:t>
            </a:r>
          </a:p>
          <a:p>
            <a:pPr algn="ctr"/>
            <a:r>
              <a:rPr lang="es-ES" sz="1000" b="1" dirty="0">
                <a:solidFill>
                  <a:srgbClr val="222222"/>
                </a:solidFill>
              </a:rPr>
              <a:t>(variable/s independiente/s)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68FEC38-B0A3-71A6-0620-039E5069D71C}"/>
              </a:ext>
            </a:extLst>
          </p:cNvPr>
          <p:cNvSpPr txBox="1"/>
          <p:nvPr/>
        </p:nvSpPr>
        <p:spPr>
          <a:xfrm>
            <a:off x="7343196" y="400192"/>
            <a:ext cx="33698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</a:rPr>
              <a:t>Estadística y </a:t>
            </a:r>
          </a:p>
          <a:p>
            <a:pPr algn="ctr"/>
            <a:r>
              <a:rPr lang="es-ES" sz="3200" b="1" dirty="0">
                <a:solidFill>
                  <a:srgbClr val="0060AB"/>
                </a:solidFill>
              </a:rPr>
              <a:t>ciencia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30536B8-9EB8-AD93-D80A-401F9CA1BBAC}"/>
              </a:ext>
            </a:extLst>
          </p:cNvPr>
          <p:cNvSpPr txBox="1"/>
          <p:nvPr/>
        </p:nvSpPr>
        <p:spPr>
          <a:xfrm>
            <a:off x="1782556" y="952641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Predicción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8FA3D8E-9310-7E67-E9BC-93854E10F703}"/>
              </a:ext>
            </a:extLst>
          </p:cNvPr>
          <p:cNvSpPr txBox="1"/>
          <p:nvPr/>
        </p:nvSpPr>
        <p:spPr>
          <a:xfrm>
            <a:off x="3606886" y="961817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Información</a:t>
            </a:r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6C310D3E-5A4B-F348-3443-5027D3C0BBC5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PROBABILIDAD Y ESTADÍSTICA PARA CIENCIA DE DATOS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CA2142E-03CE-16E1-035A-43892CC6B22A}"/>
              </a:ext>
            </a:extLst>
          </p:cNvPr>
          <p:cNvSpPr txBox="1"/>
          <p:nvPr/>
        </p:nvSpPr>
        <p:spPr>
          <a:xfrm>
            <a:off x="2069183" y="706419"/>
            <a:ext cx="21355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¿Para qué analizar estos datos?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F22DE3-D801-B23F-2BFD-B9CF4D15D880}"/>
              </a:ext>
            </a:extLst>
          </p:cNvPr>
          <p:cNvSpPr txBox="1"/>
          <p:nvPr/>
        </p:nvSpPr>
        <p:spPr>
          <a:xfrm>
            <a:off x="2454705" y="1839117"/>
            <a:ext cx="1364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“LA CAJA NEGRA”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9BB8886-A901-0C65-0D24-E2B89001EFC0}"/>
              </a:ext>
            </a:extLst>
          </p:cNvPr>
          <p:cNvGrpSpPr/>
          <p:nvPr/>
        </p:nvGrpSpPr>
        <p:grpSpPr>
          <a:xfrm>
            <a:off x="3466133" y="2278690"/>
            <a:ext cx="5079661" cy="1713758"/>
            <a:chOff x="3464280" y="2215204"/>
            <a:chExt cx="5079661" cy="1713758"/>
          </a:xfrm>
        </p:grpSpPr>
        <p:pic>
          <p:nvPicPr>
            <p:cNvPr id="10" name="Imagen 9" descr="Texto&#10;&#10;Descripción generada automáticamente">
              <a:extLst>
                <a:ext uri="{FF2B5EF4-FFF2-40B4-BE49-F238E27FC236}">
                  <a16:creationId xmlns:a16="http://schemas.microsoft.com/office/drawing/2014/main" id="{B5C18889-ACB6-83CD-6CEA-25AF3E361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280" y="2392262"/>
              <a:ext cx="4914900" cy="1536700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D57652F4-9BBE-E01D-78E9-750D22F7621F}"/>
                </a:ext>
              </a:extLst>
            </p:cNvPr>
            <p:cNvSpPr txBox="1"/>
            <p:nvPr/>
          </p:nvSpPr>
          <p:spPr>
            <a:xfrm>
              <a:off x="7272977" y="2215204"/>
              <a:ext cx="12709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>
                  <a:solidFill>
                    <a:srgbClr val="222222"/>
                  </a:solidFill>
                </a:rPr>
                <a:t>1) Parámetros estimados de la muestra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7C7E46E8-F4AF-33F6-0D77-B12DBA7AB8B9}"/>
                </a:ext>
              </a:extLst>
            </p:cNvPr>
            <p:cNvSpPr txBox="1"/>
            <p:nvPr/>
          </p:nvSpPr>
          <p:spPr>
            <a:xfrm>
              <a:off x="5711608" y="2223523"/>
              <a:ext cx="10056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>
                  <a:solidFill>
                    <a:srgbClr val="222222"/>
                  </a:solidFill>
                </a:rPr>
                <a:t>2) Ajuste a un modelo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34383370-026E-3986-BFB8-DA6EE17E52D5}"/>
              </a:ext>
            </a:extLst>
          </p:cNvPr>
          <p:cNvGrpSpPr/>
          <p:nvPr/>
        </p:nvGrpSpPr>
        <p:grpSpPr>
          <a:xfrm>
            <a:off x="5203318" y="4311962"/>
            <a:ext cx="6554938" cy="2026854"/>
            <a:chOff x="5203318" y="4311962"/>
            <a:chExt cx="6554938" cy="2026854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E06B2692-0DA4-98B4-8768-0BB6105836EF}"/>
                </a:ext>
              </a:extLst>
            </p:cNvPr>
            <p:cNvGrpSpPr/>
            <p:nvPr/>
          </p:nvGrpSpPr>
          <p:grpSpPr>
            <a:xfrm>
              <a:off x="5203318" y="4311962"/>
              <a:ext cx="6554938" cy="2026854"/>
              <a:chOff x="5203318" y="4311962"/>
              <a:chExt cx="6554938" cy="2026854"/>
            </a:xfrm>
          </p:grpSpPr>
          <p:pic>
            <p:nvPicPr>
              <p:cNvPr id="12" name="Imagen 11" descr="Diagrama&#10;&#10;Descripción generada automáticamente">
                <a:extLst>
                  <a:ext uri="{FF2B5EF4-FFF2-40B4-BE49-F238E27FC236}">
                    <a16:creationId xmlns:a16="http://schemas.microsoft.com/office/drawing/2014/main" id="{06DB0EAD-82CF-1BE9-E177-0CDDBB7DB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9117" y="4311962"/>
                <a:ext cx="5039139" cy="2026854"/>
              </a:xfrm>
              <a:prstGeom prst="rect">
                <a:avLst/>
              </a:prstGeom>
            </p:spPr>
          </p:pic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120AB573-5A7C-C7AC-E21D-4B38B2E44279}"/>
                  </a:ext>
                </a:extLst>
              </p:cNvPr>
              <p:cNvSpPr txBox="1"/>
              <p:nvPr/>
            </p:nvSpPr>
            <p:spPr>
              <a:xfrm>
                <a:off x="5203318" y="4689094"/>
                <a:ext cx="157541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>
                    <a:solidFill>
                      <a:srgbClr val="452C48"/>
                    </a:solidFill>
                  </a:rPr>
                  <a:t>2) Si la predicción ”es buena”, el “modelo” es bueno.</a:t>
                </a:r>
              </a:p>
            </p:txBody>
          </p:sp>
        </p:grp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7C2A22E-E134-43B7-5AE5-104182E3BFD6}"/>
                </a:ext>
              </a:extLst>
            </p:cNvPr>
            <p:cNvSpPr txBox="1"/>
            <p:nvPr/>
          </p:nvSpPr>
          <p:spPr>
            <a:xfrm>
              <a:off x="7698781" y="5237467"/>
              <a:ext cx="2658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00" b="1" dirty="0">
                  <a:solidFill>
                    <a:srgbClr val="452C48"/>
                  </a:solidFill>
                </a:rPr>
                <a:t>1) No ajustamos a ningún modelo, sino que buscamos una función (algoritmo).</a:t>
              </a: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1D039B4-41E7-CAF0-C6E5-DD7E7B015073}"/>
              </a:ext>
            </a:extLst>
          </p:cNvPr>
          <p:cNvSpPr txBox="1"/>
          <p:nvPr/>
        </p:nvSpPr>
        <p:spPr>
          <a:xfrm>
            <a:off x="1782556" y="3135927"/>
            <a:ext cx="1270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EL MODELADO DE DATOS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0150793-1716-CC54-9590-9A0AD61B15BC}"/>
              </a:ext>
            </a:extLst>
          </p:cNvPr>
          <p:cNvSpPr txBox="1"/>
          <p:nvPr/>
        </p:nvSpPr>
        <p:spPr>
          <a:xfrm>
            <a:off x="1782556" y="4766038"/>
            <a:ext cx="1270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rgbClr val="222222"/>
                </a:solidFill>
              </a:rPr>
              <a:t>EL MODELADO ALGORITMICO</a:t>
            </a:r>
          </a:p>
        </p:txBody>
      </p:sp>
    </p:spTree>
    <p:extLst>
      <p:ext uri="{BB962C8B-B14F-4D97-AF65-F5344CB8AC3E}">
        <p14:creationId xmlns:p14="http://schemas.microsoft.com/office/powerpoint/2010/main" val="204033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60D1C70-DEE8-2DFE-354E-6E53AC9B9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11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A3E548-C3B1-97D5-D0D9-C93BA2B527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C6A98-961B-B9C7-F839-2A3CF1FFAE0C}"/>
              </a:ext>
            </a:extLst>
          </p:cNvPr>
          <p:cNvSpPr txBox="1"/>
          <p:nvPr/>
        </p:nvSpPr>
        <p:spPr>
          <a:xfrm>
            <a:off x="959938" y="2565799"/>
            <a:ext cx="28787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60AB"/>
                </a:solidFill>
              </a:rPr>
              <a:t>Probabilidad </a:t>
            </a: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 Variables aleatorias (distribuciones, etc.).</a:t>
            </a:r>
            <a:endParaRPr lang="es-ES" sz="2800" b="1" dirty="0">
              <a:solidFill>
                <a:srgbClr val="0060AB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0FAA373-5CA8-3376-A9DD-2177D56D04D1}"/>
              </a:ext>
            </a:extLst>
          </p:cNvPr>
          <p:cNvSpPr txBox="1"/>
          <p:nvPr/>
        </p:nvSpPr>
        <p:spPr>
          <a:xfrm>
            <a:off x="3634466" y="580282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</a:rPr>
              <a:t>Conceptos para repasar…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63952C3-9640-CDE1-2DE1-975B06B24B8F}"/>
              </a:ext>
            </a:extLst>
          </p:cNvPr>
          <p:cNvSpPr txBox="1"/>
          <p:nvPr/>
        </p:nvSpPr>
        <p:spPr>
          <a:xfrm>
            <a:off x="4463879" y="2565798"/>
            <a:ext cx="28787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60AB"/>
                </a:solidFill>
              </a:rPr>
              <a:t>Estadística descriptiva </a:t>
            </a:r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 Análisis exploratorio de los datos (EDA)</a:t>
            </a:r>
            <a:endParaRPr lang="es-ES" sz="2800" b="1" dirty="0">
              <a:solidFill>
                <a:srgbClr val="0060AB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E17940-398B-D5DB-53B6-C08796C9D26E}"/>
              </a:ext>
            </a:extLst>
          </p:cNvPr>
          <p:cNvSpPr txBox="1"/>
          <p:nvPr/>
        </p:nvSpPr>
        <p:spPr>
          <a:xfrm>
            <a:off x="8155827" y="3089017"/>
            <a:ext cx="2878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60AB"/>
                </a:solidFill>
              </a:rPr>
              <a:t>Resumir, entender, detectar patrones, anomalías, suposiciones…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E180F206-A985-6B45-39C5-140CDDC1E641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PROBABILIDAD Y ESTADÍSTICA PARA 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3902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F9189F-6C8A-7E33-2B2D-29BAFE303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12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209877-5632-D1C5-0D77-1E6108E9D6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A0A409A-220A-2354-74EB-CC1C827B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76" y="3626031"/>
            <a:ext cx="5003074" cy="25015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671867-F607-C6F3-38F1-70147BF0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59" y="1813365"/>
            <a:ext cx="4491964" cy="3253040"/>
          </a:xfrm>
          <a:prstGeom prst="rect">
            <a:avLst/>
          </a:prstGeom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A146A353-8B81-E591-20A1-4B54A10D5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76" y="251457"/>
            <a:ext cx="4270527" cy="3188428"/>
          </a:xfrm>
          <a:prstGeom prst="rect">
            <a:avLst/>
          </a:prstGeom>
        </p:spPr>
      </p:pic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97FB0462-A7BF-E752-4FD0-D7D56D791A24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PROBABILIDAD Y ESTADÍSTICA PARA CIENCIA DE DATOS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919DC44-3512-C503-1CEE-C33F60D8EF03}"/>
              </a:ext>
            </a:extLst>
          </p:cNvPr>
          <p:cNvSpPr txBox="1"/>
          <p:nvPr/>
        </p:nvSpPr>
        <p:spPr>
          <a:xfrm>
            <a:off x="1018882" y="1271710"/>
            <a:ext cx="2878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60AB"/>
                </a:solidFill>
                <a:sym typeface="Wingdings" pitchFamily="2" charset="2"/>
              </a:rPr>
              <a:t>EDA</a:t>
            </a:r>
            <a:endParaRPr lang="es-ES" sz="2800" b="1" dirty="0">
              <a:solidFill>
                <a:srgbClr val="0060AB"/>
              </a:solidFill>
            </a:endParaRPr>
          </a:p>
        </p:txBody>
      </p:sp>
      <p:sp>
        <p:nvSpPr>
          <p:cNvPr id="14" name="Flecha derecha 13">
            <a:extLst>
              <a:ext uri="{FF2B5EF4-FFF2-40B4-BE49-F238E27FC236}">
                <a16:creationId xmlns:a16="http://schemas.microsoft.com/office/drawing/2014/main" id="{5C00EA61-D491-6EA2-0DD2-039AF2824CFC}"/>
              </a:ext>
            </a:extLst>
          </p:cNvPr>
          <p:cNvSpPr/>
          <p:nvPr/>
        </p:nvSpPr>
        <p:spPr>
          <a:xfrm>
            <a:off x="5460763" y="3059394"/>
            <a:ext cx="709301" cy="36960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56534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C8493-4E78-49E2-EEDB-9D270DADC8F8}"/>
              </a:ext>
            </a:extLst>
          </p:cNvPr>
          <p:cNvSpPr txBox="1"/>
          <p:nvPr/>
        </p:nvSpPr>
        <p:spPr>
          <a:xfrm>
            <a:off x="3166566" y="150500"/>
            <a:ext cx="58588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s-ES" sz="2500" b="1" dirty="0">
                <a:solidFill>
                  <a:srgbClr val="0060AB"/>
                </a:solidFill>
              </a:rPr>
              <a:t>CIENCIA DE DATOS</a:t>
            </a:r>
          </a:p>
          <a:p>
            <a:pPr lvl="1" algn="ctr"/>
            <a:r>
              <a:rPr lang="es-ES" sz="2500" b="1" dirty="0">
                <a:solidFill>
                  <a:srgbClr val="0060AB"/>
                </a:solidFill>
              </a:rPr>
              <a:t>¿Qué me voy a encontrar?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03ED49-FFD4-6E78-AC2D-FB9EF80EFA99}"/>
              </a:ext>
            </a:extLst>
          </p:cNvPr>
          <p:cNvSpPr txBox="1"/>
          <p:nvPr/>
        </p:nvSpPr>
        <p:spPr>
          <a:xfrm>
            <a:off x="523101" y="1175055"/>
            <a:ext cx="1114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0AB"/>
                </a:solidFill>
              </a:rPr>
              <a:t>Inteligencia artificial = campo científico multidisciplinar completo.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9AA6A0-202B-EBB9-4C31-455B24D88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3" b="10416"/>
          <a:stretch/>
        </p:blipFill>
        <p:spPr>
          <a:xfrm>
            <a:off x="3551778" y="2506549"/>
            <a:ext cx="5563042" cy="42009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DFD0446-51EC-8B6B-EEC3-C0D674265E03}"/>
              </a:ext>
            </a:extLst>
          </p:cNvPr>
          <p:cNvSpPr txBox="1"/>
          <p:nvPr/>
        </p:nvSpPr>
        <p:spPr>
          <a:xfrm>
            <a:off x="523101" y="1601332"/>
            <a:ext cx="11145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0AB"/>
                </a:solidFill>
              </a:rPr>
              <a:t>ML = algoritmos de “aprendizaje” (sin ser programados para ello específicamente).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EC08F1-D187-2D1E-8388-289E56A81235}"/>
              </a:ext>
            </a:extLst>
          </p:cNvPr>
          <p:cNvSpPr txBox="1"/>
          <p:nvPr/>
        </p:nvSpPr>
        <p:spPr>
          <a:xfrm>
            <a:off x="523100" y="2001442"/>
            <a:ext cx="11145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0060AB"/>
                </a:solidFill>
              </a:rPr>
              <a:t>DL = (parte del ML) </a:t>
            </a:r>
            <a:r>
              <a:rPr lang="es-ES" sz="2000" b="1" u="sng" dirty="0">
                <a:solidFill>
                  <a:srgbClr val="0060AB"/>
                </a:solidFill>
              </a:rPr>
              <a:t>funciones matemáticas que colaboran entre sí </a:t>
            </a:r>
            <a:r>
              <a:rPr lang="es-ES" sz="2000" b="1" dirty="0">
                <a:solidFill>
                  <a:srgbClr val="0060AB"/>
                </a:solidFill>
              </a:rPr>
              <a:t>para generar un “output”.</a:t>
            </a:r>
          </a:p>
        </p:txBody>
      </p:sp>
      <p:sp>
        <p:nvSpPr>
          <p:cNvPr id="4" name="Marcador de número de diapositiva 2">
            <a:extLst>
              <a:ext uri="{FF2B5EF4-FFF2-40B4-BE49-F238E27FC236}">
                <a16:creationId xmlns:a16="http://schemas.microsoft.com/office/drawing/2014/main" id="{C3A6B0D6-4971-3F3C-91AD-6A43DCBB7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</p:spPr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C705F7A-2F49-60D8-3BBA-DA1CC0C3A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14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2AFD19-5616-54C2-3228-E2147364E4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9D7F2C-98C7-5626-7F6C-320683B11BE3}"/>
              </a:ext>
            </a:extLst>
          </p:cNvPr>
          <p:cNvSpPr txBox="1"/>
          <p:nvPr/>
        </p:nvSpPr>
        <p:spPr>
          <a:xfrm>
            <a:off x="4905583" y="5014042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60AB"/>
                </a:solidFill>
              </a:rPr>
              <a:t>https://es.r4ds.hadley.nz</a:t>
            </a:r>
          </a:p>
        </p:txBody>
      </p:sp>
      <p:pic>
        <p:nvPicPr>
          <p:cNvPr id="8" name="Imagen 7" descr="Diagrama, Aplicación&#10;&#10;Descripción generada automáticamente">
            <a:extLst>
              <a:ext uri="{FF2B5EF4-FFF2-40B4-BE49-F238E27FC236}">
                <a16:creationId xmlns:a16="http://schemas.microsoft.com/office/drawing/2014/main" id="{28C8ECF7-2D77-E326-4231-FEE393C8D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107" y="2008115"/>
            <a:ext cx="7480300" cy="3035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601BB7-FAFF-4D9D-F888-D81420E37D05}"/>
              </a:ext>
            </a:extLst>
          </p:cNvPr>
          <p:cNvSpPr txBox="1"/>
          <p:nvPr/>
        </p:nvSpPr>
        <p:spPr>
          <a:xfrm>
            <a:off x="1596254" y="580282"/>
            <a:ext cx="9361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</a:rPr>
              <a:t>Herramientas informáticas en Ciencia de Datos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AFD8098-25BF-D171-3E23-8D3F2F4DDCAC}"/>
              </a:ext>
            </a:extLst>
          </p:cNvPr>
          <p:cNvSpPr txBox="1"/>
          <p:nvPr/>
        </p:nvSpPr>
        <p:spPr>
          <a:xfrm>
            <a:off x="831570" y="4428774"/>
            <a:ext cx="1988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60AB"/>
                </a:solidFill>
              </a:rPr>
              <a:t>Python, R…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156C890-F1BB-E3EB-4615-FA5E9C0C5A43}"/>
              </a:ext>
            </a:extLst>
          </p:cNvPr>
          <p:cNvSpPr txBox="1"/>
          <p:nvPr/>
        </p:nvSpPr>
        <p:spPr>
          <a:xfrm>
            <a:off x="3724122" y="1877272"/>
            <a:ext cx="81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60AB"/>
                </a:solidFill>
              </a:rPr>
              <a:t>SQL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8861DC9-059F-7FF4-4157-249A118A8052}"/>
              </a:ext>
            </a:extLst>
          </p:cNvPr>
          <p:cNvSpPr txBox="1"/>
          <p:nvPr/>
        </p:nvSpPr>
        <p:spPr>
          <a:xfrm>
            <a:off x="6614096" y="1554107"/>
            <a:ext cx="1700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0060AB"/>
                </a:solidFill>
              </a:rPr>
              <a:t>Tableu</a:t>
            </a:r>
            <a:r>
              <a:rPr lang="es-ES" dirty="0">
                <a:solidFill>
                  <a:srgbClr val="0060AB"/>
                </a:solidFill>
              </a:rPr>
              <a:t>, </a:t>
            </a:r>
            <a:r>
              <a:rPr lang="es-ES" dirty="0" err="1">
                <a:solidFill>
                  <a:srgbClr val="0060AB"/>
                </a:solidFill>
              </a:rPr>
              <a:t>PowerBI</a:t>
            </a:r>
            <a:r>
              <a:rPr lang="es-ES" dirty="0">
                <a:solidFill>
                  <a:srgbClr val="0060AB"/>
                </a:solidFill>
              </a:rPr>
              <a:t>…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01080F5-B41F-6DA6-EF15-2A5D12C61EFD}"/>
              </a:ext>
            </a:extLst>
          </p:cNvPr>
          <p:cNvSpPr txBox="1"/>
          <p:nvPr/>
        </p:nvSpPr>
        <p:spPr>
          <a:xfrm>
            <a:off x="9863848" y="3202599"/>
            <a:ext cx="1700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60AB"/>
                </a:solidFill>
              </a:rPr>
              <a:t>Tu propio conocimiento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AB0A8E-F037-27C8-5D21-37DA3FF6CD75}"/>
              </a:ext>
            </a:extLst>
          </p:cNvPr>
          <p:cNvSpPr txBox="1"/>
          <p:nvPr/>
        </p:nvSpPr>
        <p:spPr>
          <a:xfrm>
            <a:off x="1463315" y="5692943"/>
            <a:ext cx="9813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</a:rPr>
              <a:t>Antes de la herramienta…¿cómo funciona el ML?</a:t>
            </a:r>
          </a:p>
        </p:txBody>
      </p:sp>
    </p:spTree>
    <p:extLst>
      <p:ext uri="{BB962C8B-B14F-4D97-AF65-F5344CB8AC3E}">
        <p14:creationId xmlns:p14="http://schemas.microsoft.com/office/powerpoint/2010/main" val="403125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3ECEADA-558F-19C4-A874-AEE3A420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31" y="1071667"/>
            <a:ext cx="4762138" cy="25138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6290CDD-BDE5-BE99-E88A-4D14AFBCADF4}"/>
              </a:ext>
            </a:extLst>
          </p:cNvPr>
          <p:cNvSpPr txBox="1"/>
          <p:nvPr/>
        </p:nvSpPr>
        <p:spPr>
          <a:xfrm>
            <a:off x="1064518" y="525714"/>
            <a:ext cx="4225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222222"/>
                </a:solidFill>
                <a:sym typeface="Wingdings" pitchFamily="2" charset="2"/>
              </a:rPr>
              <a:t>PROBLEMA: Predecir valores siguientes.</a:t>
            </a:r>
            <a:endParaRPr lang="es-ES" sz="2000" b="1" dirty="0">
              <a:solidFill>
                <a:srgbClr val="222222"/>
              </a:solidFill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C4FA2F6-0698-B663-0AB8-9AB698D82D0F}"/>
              </a:ext>
            </a:extLst>
          </p:cNvPr>
          <p:cNvGrpSpPr/>
          <p:nvPr/>
        </p:nvGrpSpPr>
        <p:grpSpPr>
          <a:xfrm>
            <a:off x="846659" y="3864250"/>
            <a:ext cx="4910195" cy="2482360"/>
            <a:chOff x="271848" y="3770159"/>
            <a:chExt cx="4910195" cy="2482360"/>
          </a:xfrm>
        </p:grpSpPr>
        <p:pic>
          <p:nvPicPr>
            <p:cNvPr id="6" name="Imagen 5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672F4054-654E-D3C2-2A33-36413B2F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08" y="4129440"/>
              <a:ext cx="4235024" cy="2123079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9C51400-A53B-E66A-6377-721D00B3BDDC}"/>
                </a:ext>
              </a:extLst>
            </p:cNvPr>
            <p:cNvSpPr txBox="1"/>
            <p:nvPr/>
          </p:nvSpPr>
          <p:spPr>
            <a:xfrm>
              <a:off x="271848" y="3770159"/>
              <a:ext cx="49101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dirty="0">
                  <a:solidFill>
                    <a:srgbClr val="222222"/>
                  </a:solidFill>
                  <a:sym typeface="Wingdings" pitchFamily="2" charset="2"/>
                </a:rPr>
                <a:t>Un estudiante de bachillerato (¿¿grado??)</a:t>
              </a:r>
              <a:endParaRPr lang="es-ES" dirty="0">
                <a:solidFill>
                  <a:srgbClr val="222222"/>
                </a:solidFill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AE168D3-7612-AEC9-EE83-11A35924FEE8}"/>
              </a:ext>
            </a:extLst>
          </p:cNvPr>
          <p:cNvGrpSpPr/>
          <p:nvPr/>
        </p:nvGrpSpPr>
        <p:grpSpPr>
          <a:xfrm>
            <a:off x="5855991" y="829002"/>
            <a:ext cx="5568778" cy="2850459"/>
            <a:chOff x="6096000" y="837226"/>
            <a:chExt cx="5568778" cy="2850459"/>
          </a:xfrm>
        </p:grpSpPr>
        <p:pic>
          <p:nvPicPr>
            <p:cNvPr id="8" name="Imagen 7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02D39BD6-98F2-56A5-D8E3-AFD2575DD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146461"/>
              <a:ext cx="5002761" cy="2541224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23BAEB3-6655-AA4B-8FC8-B728B5F5D0F8}"/>
                </a:ext>
              </a:extLst>
            </p:cNvPr>
            <p:cNvSpPr txBox="1"/>
            <p:nvPr/>
          </p:nvSpPr>
          <p:spPr>
            <a:xfrm>
              <a:off x="6125500" y="837226"/>
              <a:ext cx="55392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600" b="1" dirty="0">
                  <a:solidFill>
                    <a:srgbClr val="222222"/>
                  </a:solidFill>
                  <a:sym typeface="Wingdings" pitchFamily="2" charset="2"/>
                </a:rPr>
                <a:t>Un algoritmo de ML típico (más o menos ”poderoso”)</a:t>
              </a:r>
              <a:endParaRPr lang="es-ES" sz="1600" dirty="0">
                <a:solidFill>
                  <a:srgbClr val="222222"/>
                </a:solidFill>
              </a:endParaRP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89679C8-10B9-B21F-9305-13783B68BDE0}"/>
              </a:ext>
            </a:extLst>
          </p:cNvPr>
          <p:cNvGrpSpPr/>
          <p:nvPr/>
        </p:nvGrpSpPr>
        <p:grpSpPr>
          <a:xfrm>
            <a:off x="5869903" y="3585493"/>
            <a:ext cx="6005384" cy="3292191"/>
            <a:chOff x="5869903" y="3585493"/>
            <a:chExt cx="6005384" cy="3292191"/>
          </a:xfrm>
        </p:grpSpPr>
        <p:pic>
          <p:nvPicPr>
            <p:cNvPr id="10" name="Imagen 9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2E215F6F-648F-596B-CF5A-4C6D5EF65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9903" y="3864250"/>
              <a:ext cx="6005384" cy="3013434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ABFA5BA-E92A-5860-AC2E-25F54B1ADBB8}"/>
                </a:ext>
              </a:extLst>
            </p:cNvPr>
            <p:cNvSpPr txBox="1"/>
            <p:nvPr/>
          </p:nvSpPr>
          <p:spPr>
            <a:xfrm>
              <a:off x="6096000" y="3585493"/>
              <a:ext cx="55392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600" b="1" dirty="0">
                  <a:solidFill>
                    <a:srgbClr val="FE7543"/>
                  </a:solidFill>
                  <a:sym typeface="Wingdings" pitchFamily="2" charset="2"/>
                </a:rPr>
                <a:t>Una red neuronal sencilla</a:t>
              </a:r>
              <a:endParaRPr lang="es-ES" sz="1600" dirty="0">
                <a:solidFill>
                  <a:srgbClr val="FE7543"/>
                </a:solidFill>
              </a:endParaRPr>
            </a:p>
          </p:txBody>
        </p:sp>
      </p:grp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25D285A5-04BC-8A9F-E44F-DC2510EB68CB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MACHINE LEARNING</a:t>
            </a: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4064089E-0D94-829D-9D2E-1467685F9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</p:spPr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EB49825-F771-46FA-A801-CE8614BCF99D}"/>
              </a:ext>
            </a:extLst>
          </p:cNvPr>
          <p:cNvSpPr txBox="1"/>
          <p:nvPr/>
        </p:nvSpPr>
        <p:spPr>
          <a:xfrm>
            <a:off x="355603" y="1490438"/>
            <a:ext cx="503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</a:rPr>
              <a:t>ML: ¿Cómo “aprendizaje” sin ser programado para ello específicamente?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5EEAF9A-339A-9B14-3BC7-9295A369AE24}"/>
              </a:ext>
            </a:extLst>
          </p:cNvPr>
          <p:cNvGrpSpPr/>
          <p:nvPr/>
        </p:nvGrpSpPr>
        <p:grpSpPr>
          <a:xfrm>
            <a:off x="602629" y="2912484"/>
            <a:ext cx="4677432" cy="3270696"/>
            <a:chOff x="602629" y="2912484"/>
            <a:chExt cx="4677432" cy="3270696"/>
          </a:xfrm>
        </p:grpSpPr>
        <p:pic>
          <p:nvPicPr>
            <p:cNvPr id="3" name="Imagen 2" descr="Diagrama&#10;&#10;Descripción generada automáticamente">
              <a:extLst>
                <a:ext uri="{FF2B5EF4-FFF2-40B4-BE49-F238E27FC236}">
                  <a16:creationId xmlns:a16="http://schemas.microsoft.com/office/drawing/2014/main" id="{1D734DBD-8FF1-9D7D-8D28-E0DDFF143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2629" y="2912484"/>
              <a:ext cx="4677432" cy="2255033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1FE24F5-2AE5-D4A0-E288-076A47E18B41}"/>
                </a:ext>
              </a:extLst>
            </p:cNvPr>
            <p:cNvSpPr txBox="1"/>
            <p:nvPr/>
          </p:nvSpPr>
          <p:spPr>
            <a:xfrm>
              <a:off x="621348" y="5167517"/>
              <a:ext cx="45059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222222"/>
                  </a:solidFill>
                </a:rPr>
                <a:t>Descomponer el problema + “escribir las reglas” (= proponer hipótesis + modelos estadísticos)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4BF5FD43-9838-8232-1FE4-1CC58EB30129}"/>
              </a:ext>
            </a:extLst>
          </p:cNvPr>
          <p:cNvSpPr txBox="1"/>
          <p:nvPr/>
        </p:nvSpPr>
        <p:spPr>
          <a:xfrm>
            <a:off x="2060093" y="780386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452C48"/>
                </a:solidFill>
              </a:rPr>
              <a:t>¿Cómo? (HOW?) </a:t>
            </a:r>
            <a:r>
              <a:rPr lang="es-ES" sz="2000" b="1" dirty="0">
                <a:solidFill>
                  <a:srgbClr val="452C48"/>
                </a:solidFill>
                <a:sym typeface="Wingdings" pitchFamily="2" charset="2"/>
              </a:rPr>
              <a:t> “</a:t>
            </a:r>
            <a:r>
              <a:rPr lang="es-ES" sz="2000" b="1" dirty="0" err="1">
                <a:solidFill>
                  <a:srgbClr val="452C48"/>
                </a:solidFill>
                <a:sym typeface="Wingdings" pitchFamily="2" charset="2"/>
              </a:rPr>
              <a:t>Automágicamente</a:t>
            </a:r>
            <a:r>
              <a:rPr lang="es-ES" sz="2000" b="1" dirty="0">
                <a:solidFill>
                  <a:srgbClr val="452C48"/>
                </a:solidFill>
                <a:sym typeface="Wingdings" pitchFamily="2" charset="2"/>
              </a:rPr>
              <a:t>”</a:t>
            </a:r>
            <a:endParaRPr lang="es-ES" sz="200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AE60A65-00F6-7C43-DEFE-B22CC45C75A3}"/>
              </a:ext>
            </a:extLst>
          </p:cNvPr>
          <p:cNvGrpSpPr/>
          <p:nvPr/>
        </p:nvGrpSpPr>
        <p:grpSpPr>
          <a:xfrm>
            <a:off x="5575735" y="1364288"/>
            <a:ext cx="5164832" cy="4001336"/>
            <a:chOff x="5699303" y="573456"/>
            <a:chExt cx="5164832" cy="4001336"/>
          </a:xfrm>
        </p:grpSpPr>
        <p:pic>
          <p:nvPicPr>
            <p:cNvPr id="5" name="Imagen 4" descr="Diagrama&#10;&#10;Descripción generada automáticamente">
              <a:extLst>
                <a:ext uri="{FF2B5EF4-FFF2-40B4-BE49-F238E27FC236}">
                  <a16:creationId xmlns:a16="http://schemas.microsoft.com/office/drawing/2014/main" id="{0607D2E0-32F2-62F0-28C7-45A7DA2CC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2154"/>
            <a:stretch/>
          </p:blipFill>
          <p:spPr>
            <a:xfrm>
              <a:off x="5699303" y="573456"/>
              <a:ext cx="5164832" cy="2672001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9CF6692-AEE4-07C9-EA05-47F34CC2C5EE}"/>
                </a:ext>
              </a:extLst>
            </p:cNvPr>
            <p:cNvSpPr txBox="1"/>
            <p:nvPr/>
          </p:nvSpPr>
          <p:spPr>
            <a:xfrm>
              <a:off x="5813239" y="3374463"/>
              <a:ext cx="4677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rgbClr val="0060AB"/>
                  </a:solidFill>
                </a:rPr>
                <a:t>El algoritmo (función matemática/estadística + evaluación del “error”) recibe datos y va ofreciendo mejores soluciones…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D787E54B-1BA7-3878-A2BC-CC192ED46788}"/>
              </a:ext>
            </a:extLst>
          </p:cNvPr>
          <p:cNvGrpSpPr/>
          <p:nvPr/>
        </p:nvGrpSpPr>
        <p:grpSpPr>
          <a:xfrm>
            <a:off x="9839536" y="527396"/>
            <a:ext cx="1714155" cy="3711895"/>
            <a:chOff x="9839536" y="527396"/>
            <a:chExt cx="1714155" cy="3711895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830392B8-29C7-3419-886D-690F6C8CFA22}"/>
                </a:ext>
              </a:extLst>
            </p:cNvPr>
            <p:cNvSpPr txBox="1"/>
            <p:nvPr/>
          </p:nvSpPr>
          <p:spPr>
            <a:xfrm>
              <a:off x="9839536" y="527396"/>
              <a:ext cx="171415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000" b="1" dirty="0">
                  <a:solidFill>
                    <a:srgbClr val="0060AB"/>
                  </a:solidFill>
                </a:rPr>
                <a:t>ERRORES /</a:t>
              </a:r>
            </a:p>
            <a:p>
              <a:pPr algn="ctr"/>
              <a:r>
                <a:rPr lang="es-ES" sz="2000" b="1" dirty="0">
                  <a:solidFill>
                    <a:srgbClr val="0060AB"/>
                  </a:solidFill>
                </a:rPr>
                <a:t>ENTRENAR</a:t>
              </a:r>
              <a:endParaRPr lang="es-ES" sz="2000" dirty="0">
                <a:solidFill>
                  <a:srgbClr val="0060AB"/>
                </a:solidFill>
              </a:endParaRPr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C0B7E27D-4C9C-DC62-560F-A8116788EE7A}"/>
                </a:ext>
              </a:extLst>
            </p:cNvPr>
            <p:cNvGrpSpPr/>
            <p:nvPr/>
          </p:nvGrpSpPr>
          <p:grpSpPr>
            <a:xfrm>
              <a:off x="10197208" y="1322225"/>
              <a:ext cx="1086718" cy="2917066"/>
              <a:chOff x="10197208" y="1322225"/>
              <a:chExt cx="1086718" cy="2917066"/>
            </a:xfrm>
          </p:grpSpPr>
          <p:pic>
            <p:nvPicPr>
              <p:cNvPr id="21" name="Imagen 20" descr="Una caricatura de una persona&#10;&#10;Descripción generada automáticamente con confianza media">
                <a:extLst>
                  <a:ext uri="{FF2B5EF4-FFF2-40B4-BE49-F238E27FC236}">
                    <a16:creationId xmlns:a16="http://schemas.microsoft.com/office/drawing/2014/main" id="{B7CE98B3-8C7F-9493-DF01-A77BDECA5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97208" y="1322225"/>
                <a:ext cx="998812" cy="1430731"/>
              </a:xfrm>
              <a:prstGeom prst="rect">
                <a:avLst/>
              </a:prstGeom>
            </p:spPr>
          </p:pic>
          <p:pic>
            <p:nvPicPr>
              <p:cNvPr id="23" name="Imagen 22" descr="Una muñeca con el dibujo de una persona&#10;&#10;Descripción generada automáticamente con confianza baja">
                <a:extLst>
                  <a:ext uri="{FF2B5EF4-FFF2-40B4-BE49-F238E27FC236}">
                    <a16:creationId xmlns:a16="http://schemas.microsoft.com/office/drawing/2014/main" id="{9E7AB63F-C84D-F279-2664-696F9E14E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97208" y="2912484"/>
                <a:ext cx="1086718" cy="1326807"/>
              </a:xfrm>
              <a:prstGeom prst="rect">
                <a:avLst/>
              </a:prstGeom>
            </p:spPr>
          </p:pic>
        </p:grpSp>
      </p:grp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66822851-3D1A-8AF7-198E-BE31797B1537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MACHINE LEARNING</a:t>
            </a: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8CED652A-FA7B-431B-5985-24F286D51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</p:spPr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8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F288D0D-6D4A-CD2F-E3E2-B5A0285DF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17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8728F3-10BE-252F-4DB3-A44E5B9B1F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59FDF4C4-0AFD-3EA1-103F-315031E19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0" y="2087117"/>
            <a:ext cx="7772400" cy="37671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1486D4-296B-92A6-4278-0827F9306CEC}"/>
              </a:ext>
            </a:extLst>
          </p:cNvPr>
          <p:cNvSpPr txBox="1"/>
          <p:nvPr/>
        </p:nvSpPr>
        <p:spPr>
          <a:xfrm>
            <a:off x="1766768" y="1206974"/>
            <a:ext cx="503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</a:rPr>
              <a:t>ML también nos da otras perspectivas para entender un problema…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8B0C26B-A32A-6D5A-7A17-D230CA3C5FA3}"/>
              </a:ext>
            </a:extLst>
          </p:cNvPr>
          <p:cNvSpPr txBox="1"/>
          <p:nvPr/>
        </p:nvSpPr>
        <p:spPr>
          <a:xfrm>
            <a:off x="8443950" y="3497129"/>
            <a:ext cx="2881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>
                <a:solidFill>
                  <a:srgbClr val="0060AB"/>
                </a:solidFill>
              </a:rPr>
              <a:t>Ej</a:t>
            </a:r>
            <a:r>
              <a:rPr lang="es-ES" sz="2000" b="1" dirty="0">
                <a:solidFill>
                  <a:srgbClr val="0060AB"/>
                </a:solidFill>
              </a:rPr>
              <a:t>: detección tumoral (cerebro)</a:t>
            </a:r>
          </a:p>
        </p:txBody>
      </p:sp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875C8CB0-C454-4543-0F53-32F988781E88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776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2666AE7-7156-414A-0611-1FBE8DD5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126" y="1798249"/>
            <a:ext cx="6531747" cy="467220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F61453F-DB6E-D8A2-3C10-B1919910B6EB}"/>
              </a:ext>
            </a:extLst>
          </p:cNvPr>
          <p:cNvSpPr txBox="1"/>
          <p:nvPr/>
        </p:nvSpPr>
        <p:spPr>
          <a:xfrm>
            <a:off x="1536122" y="705883"/>
            <a:ext cx="8842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ML: Los datos NO necesariamente deben seguir ningún “patrón” (organización/”leyes”)</a:t>
            </a:r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B0E0ADBE-2121-E722-2C2B-CB604B96AFE7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MACHINE LEARNING</a:t>
            </a: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112D2C2-0DDD-9413-5855-8EAF9B5CB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</p:spPr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5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3CCD0940-F4CF-2CF8-B281-570C44E9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684" y="1486185"/>
            <a:ext cx="5410127" cy="46708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B480DEE-A846-677C-6562-7032D809A855}"/>
              </a:ext>
            </a:extLst>
          </p:cNvPr>
          <p:cNvSpPr txBox="1"/>
          <p:nvPr/>
        </p:nvSpPr>
        <p:spPr>
          <a:xfrm>
            <a:off x="6446552" y="1168961"/>
            <a:ext cx="34502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452C48"/>
                </a:solidFill>
              </a:rPr>
              <a:t>¡Hacia aquí nos dirigimos!</a:t>
            </a:r>
            <a:endParaRPr lang="es-ES" sz="2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32F8476-428A-70DC-676A-4E80FB1D4EB4}"/>
              </a:ext>
            </a:extLst>
          </p:cNvPr>
          <p:cNvSpPr txBox="1"/>
          <p:nvPr/>
        </p:nvSpPr>
        <p:spPr>
          <a:xfrm rot="18304824">
            <a:off x="74055" y="3087646"/>
            <a:ext cx="345027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60AB"/>
                </a:solidFill>
                <a:latin typeface="+mj-lt"/>
              </a:rPr>
              <a:t>Qué tan sencillo puede ser ENTENDERLO Y EXPLICARLO para un humano….</a:t>
            </a:r>
            <a:endParaRPr lang="es-ES" sz="2000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37737E9-24BE-D04B-75C6-2EF5DF66C969}"/>
              </a:ext>
            </a:extLst>
          </p:cNvPr>
          <p:cNvSpPr txBox="1"/>
          <p:nvPr/>
        </p:nvSpPr>
        <p:spPr>
          <a:xfrm>
            <a:off x="3140921" y="6274208"/>
            <a:ext cx="7646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60AB"/>
                </a:solidFill>
                <a:latin typeface="+mj-lt"/>
              </a:rPr>
              <a:t>Qué tan sencillo puede ser HACERLO para un humano….</a:t>
            </a:r>
            <a:endParaRPr lang="es-ES" sz="2000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81285F-30A3-B52D-FD81-5AF5899821E8}"/>
              </a:ext>
            </a:extLst>
          </p:cNvPr>
          <p:cNvSpPr txBox="1"/>
          <p:nvPr/>
        </p:nvSpPr>
        <p:spPr>
          <a:xfrm>
            <a:off x="3166566" y="150500"/>
            <a:ext cx="5858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rgbClr val="0060AB"/>
                </a:solidFill>
                <a:latin typeface="+mj-lt"/>
              </a:rPr>
              <a:t>¿HACIA ADÓNDE VAMOS?</a:t>
            </a:r>
          </a:p>
        </p:txBody>
      </p:sp>
    </p:spTree>
    <p:extLst>
      <p:ext uri="{BB962C8B-B14F-4D97-AF65-F5344CB8AC3E}">
        <p14:creationId xmlns:p14="http://schemas.microsoft.com/office/powerpoint/2010/main" val="246698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8079F-C7A6-6B26-D8E6-FCE5CA0F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6" y="1351453"/>
            <a:ext cx="4729653" cy="1096433"/>
          </a:xfrm>
        </p:spPr>
        <p:txBody>
          <a:bodyPr/>
          <a:lstStyle/>
          <a:p>
            <a:r>
              <a:rPr lang="es-ES" dirty="0"/>
              <a:t>Temario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9DB628-753F-D4E9-F515-63B9644A46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876" y="2683680"/>
            <a:ext cx="5812735" cy="3657299"/>
          </a:xfrm>
        </p:spPr>
        <p:txBody>
          <a:bodyPr/>
          <a:lstStyle/>
          <a:p>
            <a:r>
              <a:rPr lang="es-ES" dirty="0"/>
              <a:t>- “Teoría” (probabilidad y estadística, aprendizaje automático, herramientas informáticas para ciencia de datos).</a:t>
            </a:r>
          </a:p>
          <a:p>
            <a:r>
              <a:rPr lang="es-ES" dirty="0"/>
              <a:t>- “</a:t>
            </a:r>
            <a:r>
              <a:rPr lang="es-ES" dirty="0" err="1"/>
              <a:t>worKshop</a:t>
            </a:r>
            <a:r>
              <a:rPr lang="es-ES" dirty="0"/>
              <a:t>”:</a:t>
            </a:r>
          </a:p>
          <a:p>
            <a:r>
              <a:rPr lang="es-ES" dirty="0"/>
              <a:t>	- recursos.</a:t>
            </a:r>
          </a:p>
          <a:p>
            <a:r>
              <a:rPr lang="es-ES" dirty="0"/>
              <a:t>	- metodología.</a:t>
            </a:r>
          </a:p>
          <a:p>
            <a:r>
              <a:rPr lang="es-ES" dirty="0"/>
              <a:t>	- resultados:</a:t>
            </a:r>
          </a:p>
          <a:p>
            <a:r>
              <a:rPr lang="es-ES" dirty="0"/>
              <a:t>		 -análisis de datos.</a:t>
            </a:r>
          </a:p>
          <a:p>
            <a:r>
              <a:rPr lang="es-ES" dirty="0"/>
              <a:t>		- comunicación</a:t>
            </a:r>
          </a:p>
          <a:p>
            <a:r>
              <a:rPr lang="es-ES" dirty="0"/>
              <a:t>	-presentación: data </a:t>
            </a:r>
            <a:r>
              <a:rPr lang="es-ES" dirty="0" err="1"/>
              <a:t>visualization</a:t>
            </a:r>
            <a:endParaRPr lang="es-ES" dirty="0"/>
          </a:p>
          <a:p>
            <a:r>
              <a:rPr lang="es-ES" dirty="0"/>
              <a:t>	- aplicación. Toma de decisiones</a:t>
            </a:r>
          </a:p>
        </p:txBody>
      </p:sp>
    </p:spTree>
    <p:extLst>
      <p:ext uri="{BB962C8B-B14F-4D97-AF65-F5344CB8AC3E}">
        <p14:creationId xmlns:p14="http://schemas.microsoft.com/office/powerpoint/2010/main" val="1573645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2FA3FB5D-C866-6CDF-068E-8FC34DE8A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4737"/>
            <a:ext cx="7772400" cy="1958440"/>
          </a:xfrm>
          <a:prstGeom prst="rect">
            <a:avLst/>
          </a:prstGeom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CE9143E-D316-D2C2-77B3-5CBE3781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427" y="2616065"/>
            <a:ext cx="7772400" cy="16588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F66E937-09EB-A8DC-2CA8-1EE57E58DA2C}"/>
              </a:ext>
            </a:extLst>
          </p:cNvPr>
          <p:cNvSpPr txBox="1"/>
          <p:nvPr/>
        </p:nvSpPr>
        <p:spPr>
          <a:xfrm>
            <a:off x="4009769" y="155653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60AB"/>
                </a:solidFill>
                <a:latin typeface="+mj-lt"/>
              </a:rPr>
              <a:t>¿Cómo? (HOW?)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“</a:t>
            </a:r>
            <a:r>
              <a:rPr lang="es-ES" sz="2000" b="1" dirty="0" err="1">
                <a:solidFill>
                  <a:srgbClr val="0060AB"/>
                </a:solidFill>
                <a:latin typeface="+mj-lt"/>
                <a:sym typeface="Wingdings" pitchFamily="2" charset="2"/>
              </a:rPr>
              <a:t>Automágicamente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”</a:t>
            </a:r>
            <a:endParaRPr lang="es-ES" sz="2000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2628CB6-8A02-8C06-AC60-C6228947FE71}"/>
              </a:ext>
            </a:extLst>
          </p:cNvPr>
          <p:cNvSpPr txBox="1"/>
          <p:nvPr/>
        </p:nvSpPr>
        <p:spPr>
          <a:xfrm>
            <a:off x="3055073" y="4619159"/>
            <a:ext cx="6333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rgbClr val="0060AB"/>
                </a:solidFill>
                <a:latin typeface="+mj-lt"/>
              </a:rPr>
              <a:t>Son capas de cálculo (que pueden o no recordar el resultado anterior y buscan optimizar un resultado). “Resultado” = menor error </a:t>
            </a:r>
            <a:r>
              <a:rPr lang="es-ES" sz="1600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¡ENTRENAMIENTO!</a:t>
            </a:r>
            <a:endParaRPr lang="es-ES" sz="1600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E040483-96D2-DE0C-B075-0F461C974413}"/>
              </a:ext>
            </a:extLst>
          </p:cNvPr>
          <p:cNvSpPr txBox="1"/>
          <p:nvPr/>
        </p:nvSpPr>
        <p:spPr>
          <a:xfrm>
            <a:off x="1915298" y="5794406"/>
            <a:ext cx="8361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DP: Identificación de patrones o geometrías </a:t>
            </a:r>
          </a:p>
          <a:p>
            <a:pPr algn="ctr"/>
            <a:r>
              <a:rPr lang="es-ES" sz="2000" b="1" dirty="0">
                <a:solidFill>
                  <a:srgbClr val="0060AB"/>
                </a:solidFill>
                <a:latin typeface="+mj-lt"/>
              </a:rPr>
              <a:t>(imágenes, texto, generativas/adversarias).</a:t>
            </a:r>
          </a:p>
        </p:txBody>
      </p:sp>
    </p:spTree>
    <p:extLst>
      <p:ext uri="{BB962C8B-B14F-4D97-AF65-F5344CB8AC3E}">
        <p14:creationId xmlns:p14="http://schemas.microsoft.com/office/powerpoint/2010/main" val="361898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6F16E2-4CAE-B34C-B2E3-A68B6A8F5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18" y="519219"/>
            <a:ext cx="4711700" cy="55753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BDA7FE9-8799-299C-64A9-19ED6BB7E90C}"/>
              </a:ext>
            </a:extLst>
          </p:cNvPr>
          <p:cNvSpPr txBox="1"/>
          <p:nvPr/>
        </p:nvSpPr>
        <p:spPr>
          <a:xfrm>
            <a:off x="5132059" y="6094519"/>
            <a:ext cx="2629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xkcd.com</a:t>
            </a:r>
            <a:r>
              <a:rPr lang="es-ES" dirty="0"/>
              <a:t>/1838/</a:t>
            </a:r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B0E0ADBE-2121-E722-2C2B-CB604B96AFE7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MACHINE LEARNING</a:t>
            </a: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D112D2C2-0DDD-9413-5855-8EAF9B5CB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</p:spPr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25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8079F-C7A6-6B26-D8E6-FCE5CA0F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6" y="1351453"/>
            <a:ext cx="4729653" cy="1096433"/>
          </a:xfrm>
        </p:spPr>
        <p:txBody>
          <a:bodyPr/>
          <a:lstStyle/>
          <a:p>
            <a:r>
              <a:rPr lang="es-ES" dirty="0"/>
              <a:t>Temario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9DB628-753F-D4E9-F515-63B9644A46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876" y="2683680"/>
            <a:ext cx="5812735" cy="3657299"/>
          </a:xfrm>
        </p:spPr>
        <p:txBody>
          <a:bodyPr/>
          <a:lstStyle/>
          <a:p>
            <a:r>
              <a:rPr lang="es-ES" dirty="0"/>
              <a:t>- “Teoría” (probabilidad y estadística, aprendizaje automático, herramientas informáticas para ciencia de datos).</a:t>
            </a:r>
          </a:p>
          <a:p>
            <a:r>
              <a:rPr lang="es-ES" dirty="0"/>
              <a:t>- “</a:t>
            </a:r>
            <a:r>
              <a:rPr lang="es-ES" dirty="0" err="1"/>
              <a:t>worKshop</a:t>
            </a:r>
            <a:r>
              <a:rPr lang="es-ES" dirty="0"/>
              <a:t>”:</a:t>
            </a:r>
          </a:p>
          <a:p>
            <a:r>
              <a:rPr lang="es-ES" dirty="0"/>
              <a:t>	- recursos.</a:t>
            </a:r>
          </a:p>
          <a:p>
            <a:r>
              <a:rPr lang="es-ES" dirty="0"/>
              <a:t>	- metodología.</a:t>
            </a:r>
          </a:p>
          <a:p>
            <a:r>
              <a:rPr lang="es-ES" dirty="0"/>
              <a:t>	- resultados:</a:t>
            </a:r>
          </a:p>
          <a:p>
            <a:r>
              <a:rPr lang="es-ES" dirty="0"/>
              <a:t>		 -análisis de datos.</a:t>
            </a:r>
          </a:p>
          <a:p>
            <a:r>
              <a:rPr lang="es-ES" dirty="0"/>
              <a:t>		- comunicación</a:t>
            </a:r>
          </a:p>
          <a:p>
            <a:r>
              <a:rPr lang="es-ES" dirty="0"/>
              <a:t>	-presentación: data </a:t>
            </a:r>
            <a:r>
              <a:rPr lang="es-ES" dirty="0" err="1"/>
              <a:t>visualization</a:t>
            </a:r>
            <a:endParaRPr lang="es-ES" dirty="0"/>
          </a:p>
          <a:p>
            <a:r>
              <a:rPr lang="es-ES" dirty="0"/>
              <a:t>	- aplicación. Toma de decisiones</a:t>
            </a:r>
          </a:p>
        </p:txBody>
      </p:sp>
    </p:spTree>
    <p:extLst>
      <p:ext uri="{BB962C8B-B14F-4D97-AF65-F5344CB8AC3E}">
        <p14:creationId xmlns:p14="http://schemas.microsoft.com/office/powerpoint/2010/main" val="2647018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D15785-3FD1-EC8D-58E2-047EC081C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23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349C1D-037C-DF92-EF23-B68731468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01818" y="6503881"/>
            <a:ext cx="2743200" cy="113241"/>
          </a:xfrm>
        </p:spPr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D9A352F-29B2-2056-02B2-369400EDC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" t="1600" r="5398" b="1721"/>
          <a:stretch/>
        </p:blipFill>
        <p:spPr>
          <a:xfrm>
            <a:off x="1368357" y="248920"/>
            <a:ext cx="4333461" cy="63601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434D087-4E22-937E-2D31-8F739FC14793}"/>
              </a:ext>
            </a:extLst>
          </p:cNvPr>
          <p:cNvSpPr txBox="1"/>
          <p:nvPr/>
        </p:nvSpPr>
        <p:spPr>
          <a:xfrm>
            <a:off x="5701818" y="629258"/>
            <a:ext cx="408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60AB"/>
                </a:solidFill>
                <a:latin typeface="+mj-lt"/>
              </a:rPr>
              <a:t>¿De qué forma recogemos los datos?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0D888F-9094-D7C6-0E73-6986AE538DFC}"/>
              </a:ext>
            </a:extLst>
          </p:cNvPr>
          <p:cNvSpPr txBox="1"/>
          <p:nvPr/>
        </p:nvSpPr>
        <p:spPr>
          <a:xfrm>
            <a:off x="5701818" y="1828580"/>
            <a:ext cx="408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60AB"/>
                </a:solidFill>
                <a:latin typeface="+mj-lt"/>
              </a:rPr>
              <a:t>¿Cómo los podríamos clasificar?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5DA13E-034D-C53F-A45B-31D40E8BD762}"/>
              </a:ext>
            </a:extLst>
          </p:cNvPr>
          <p:cNvSpPr txBox="1"/>
          <p:nvPr/>
        </p:nvSpPr>
        <p:spPr>
          <a:xfrm>
            <a:off x="5701817" y="3244334"/>
            <a:ext cx="408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60AB"/>
                </a:solidFill>
                <a:latin typeface="+mj-lt"/>
              </a:rPr>
              <a:t>¿Cómo los podríamos transformar?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ECA1D71-560F-8AA5-FB4B-E9B5784A8B3E}"/>
              </a:ext>
            </a:extLst>
          </p:cNvPr>
          <p:cNvSpPr txBox="1"/>
          <p:nvPr/>
        </p:nvSpPr>
        <p:spPr>
          <a:xfrm>
            <a:off x="5701816" y="4504775"/>
            <a:ext cx="408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60AB"/>
                </a:solidFill>
                <a:latin typeface="+mj-lt"/>
              </a:rPr>
              <a:t>¿Cómo los podríamos modelar?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6EB500-04FE-6D2E-620F-70450950927F}"/>
              </a:ext>
            </a:extLst>
          </p:cNvPr>
          <p:cNvSpPr txBox="1"/>
          <p:nvPr/>
        </p:nvSpPr>
        <p:spPr>
          <a:xfrm>
            <a:off x="5701816" y="5674744"/>
            <a:ext cx="5456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60AB"/>
                </a:solidFill>
                <a:latin typeface="+mj-lt"/>
              </a:rPr>
              <a:t>¿QUÉ HISTORIA (CONVINCENTE) PODEMOS CONTAR?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EC17213-AAC6-0C4E-9E65-40B559AD5F48}"/>
              </a:ext>
            </a:extLst>
          </p:cNvPr>
          <p:cNvSpPr txBox="1"/>
          <p:nvPr/>
        </p:nvSpPr>
        <p:spPr>
          <a:xfrm>
            <a:off x="8613913" y="1126435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20000"/>
              </a:lnSpc>
            </a:pPr>
            <a:endParaRPr lang="es-ES" sz="1600" b="1" dirty="0">
              <a:solidFill>
                <a:srgbClr val="0060A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062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C705F7A-2F49-60D8-3BBA-DA1CC0C3A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24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2AFD19-5616-54C2-3228-E2147364E4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pic>
        <p:nvPicPr>
          <p:cNvPr id="8" name="Imagen 7" descr="Diagrama, Aplicación&#10;&#10;Descripción generada automáticamente">
            <a:extLst>
              <a:ext uri="{FF2B5EF4-FFF2-40B4-BE49-F238E27FC236}">
                <a16:creationId xmlns:a16="http://schemas.microsoft.com/office/drawing/2014/main" id="{28C8ECF7-2D77-E326-4231-FEE393C8D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26" y="1306243"/>
            <a:ext cx="7480300" cy="3035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C601BB7-FAFF-4D9D-F888-D81420E37D05}"/>
              </a:ext>
            </a:extLst>
          </p:cNvPr>
          <p:cNvSpPr txBox="1"/>
          <p:nvPr/>
        </p:nvSpPr>
        <p:spPr>
          <a:xfrm>
            <a:off x="3045981" y="580282"/>
            <a:ext cx="646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  <a:latin typeface="+mj-lt"/>
              </a:rPr>
              <a:t>Análisis de datos en Ciencia de Datos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08A010-162E-0D47-BC11-C1BED660B0D2}"/>
              </a:ext>
            </a:extLst>
          </p:cNvPr>
          <p:cNvSpPr txBox="1"/>
          <p:nvPr/>
        </p:nvSpPr>
        <p:spPr>
          <a:xfrm>
            <a:off x="1092769" y="4761287"/>
            <a:ext cx="1751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Problema + Datos</a:t>
            </a:r>
            <a:endParaRPr lang="es-ES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0898694-9D2F-32BC-7179-D9A4F725DD1B}"/>
              </a:ext>
            </a:extLst>
          </p:cNvPr>
          <p:cNvSpPr txBox="1"/>
          <p:nvPr/>
        </p:nvSpPr>
        <p:spPr>
          <a:xfrm>
            <a:off x="3602624" y="4735122"/>
            <a:ext cx="1751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rgbClr val="0060AB"/>
                </a:solidFill>
                <a:latin typeface="+mj-lt"/>
                <a:sym typeface="Wingdings" pitchFamily="2" charset="2"/>
              </a:rPr>
              <a:t>Wrangling</a:t>
            </a:r>
            <a:endParaRPr lang="es-ES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77338C-D4B2-5DB1-946B-448A073628D8}"/>
              </a:ext>
            </a:extLst>
          </p:cNvPr>
          <p:cNvSpPr txBox="1"/>
          <p:nvPr/>
        </p:nvSpPr>
        <p:spPr>
          <a:xfrm>
            <a:off x="5119999" y="4761287"/>
            <a:ext cx="1751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EDA</a:t>
            </a:r>
            <a:endParaRPr lang="es-ES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C4EBC06-6593-B9A0-ECA4-CCC1BF557F76}"/>
              </a:ext>
            </a:extLst>
          </p:cNvPr>
          <p:cNvSpPr txBox="1"/>
          <p:nvPr/>
        </p:nvSpPr>
        <p:spPr>
          <a:xfrm>
            <a:off x="7122191" y="4761287"/>
            <a:ext cx="1751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Modelado + Interpretación</a:t>
            </a:r>
            <a:endParaRPr lang="es-ES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6428802-87E7-BD7C-70DE-FEC7CF70A5DB}"/>
              </a:ext>
            </a:extLst>
          </p:cNvPr>
          <p:cNvSpPr txBox="1"/>
          <p:nvPr/>
        </p:nvSpPr>
        <p:spPr>
          <a:xfrm>
            <a:off x="9872018" y="4761287"/>
            <a:ext cx="1751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Comunicar…</a:t>
            </a:r>
            <a:endParaRPr lang="es-ES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63FD0EB-8078-6481-6D16-FD6C22D282B2}"/>
              </a:ext>
            </a:extLst>
          </p:cNvPr>
          <p:cNvSpPr txBox="1"/>
          <p:nvPr/>
        </p:nvSpPr>
        <p:spPr>
          <a:xfrm>
            <a:off x="4478208" y="5365697"/>
            <a:ext cx="1751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80% del tiempo</a:t>
            </a:r>
            <a:endParaRPr lang="es-ES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B6DAE113-878A-A19E-7010-BF49BA0185FD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RECURSOS Y METODOLOGÍA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12D64D8-581A-F533-9E94-EDE336B911D4}"/>
              </a:ext>
            </a:extLst>
          </p:cNvPr>
          <p:cNvSpPr txBox="1"/>
          <p:nvPr/>
        </p:nvSpPr>
        <p:spPr>
          <a:xfrm>
            <a:off x="1092769" y="5514689"/>
            <a:ext cx="1751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100% de la utilidad</a:t>
            </a:r>
            <a:endParaRPr lang="es-ES" dirty="0">
              <a:solidFill>
                <a:srgbClr val="0060AB"/>
              </a:solidFill>
              <a:latin typeface="+mj-l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F4734D-44AE-9708-C354-B7E5AE7BA39E}"/>
              </a:ext>
            </a:extLst>
          </p:cNvPr>
          <p:cNvSpPr txBox="1"/>
          <p:nvPr/>
        </p:nvSpPr>
        <p:spPr>
          <a:xfrm>
            <a:off x="9872018" y="5504196"/>
            <a:ext cx="1751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100% del avance</a:t>
            </a:r>
            <a:endParaRPr lang="es-ES" dirty="0">
              <a:solidFill>
                <a:srgbClr val="0060A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893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14" grpId="0"/>
      <p:bldP spid="15" grpId="0"/>
      <p:bldP spid="16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E670145-5497-85EB-A186-CCB4365A5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25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F389BA-56E0-C217-9853-F2C21A55DC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7C8527B-EAF5-834A-BC0E-E72A89C10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51" y="519219"/>
            <a:ext cx="5087849" cy="6239691"/>
          </a:xfrm>
          <a:prstGeom prst="rect">
            <a:avLst/>
          </a:prstGeom>
        </p:spPr>
      </p:pic>
      <p:pic>
        <p:nvPicPr>
          <p:cNvPr id="8" name="Imagen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7B2B255F-D662-B361-6AC9-87999128D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5555"/>
            <a:ext cx="5895349" cy="3516371"/>
          </a:xfrm>
          <a:prstGeom prst="rect">
            <a:avLst/>
          </a:prstGeom>
        </p:spPr>
      </p:pic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8CE3C1A2-C3E0-2FEF-A837-D1FDD9E5EDE0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DATA VISUALIZATION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1EDAF974-4CDC-E3A8-7440-F03919CD909B}"/>
              </a:ext>
            </a:extLst>
          </p:cNvPr>
          <p:cNvSpPr/>
          <p:nvPr/>
        </p:nvSpPr>
        <p:spPr>
          <a:xfrm>
            <a:off x="3474720" y="210312"/>
            <a:ext cx="2468880" cy="6548598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3171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CD71FFB-B489-2BD0-86AA-50F5D05FFC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26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96DF5-3156-2146-A8CA-FF4D918BA3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1E9EDA-3191-83E1-5274-A26E140502B3}"/>
              </a:ext>
            </a:extLst>
          </p:cNvPr>
          <p:cNvSpPr txBox="1"/>
          <p:nvPr/>
        </p:nvSpPr>
        <p:spPr>
          <a:xfrm>
            <a:off x="2511895" y="580282"/>
            <a:ext cx="753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  <a:latin typeface="+mj-lt"/>
              </a:rPr>
              <a:t>No somos buenos con el ”data </a:t>
            </a:r>
            <a:r>
              <a:rPr lang="es-ES" sz="3200" b="1" dirty="0" err="1">
                <a:solidFill>
                  <a:srgbClr val="0060AB"/>
                </a:solidFill>
                <a:latin typeface="+mj-lt"/>
              </a:rPr>
              <a:t>storytelling</a:t>
            </a:r>
            <a:r>
              <a:rPr lang="es-ES" sz="3200" b="1" dirty="0">
                <a:solidFill>
                  <a:srgbClr val="0060AB"/>
                </a:solidFill>
                <a:latin typeface="+mj-lt"/>
              </a:rPr>
              <a:t>”</a:t>
            </a:r>
          </a:p>
        </p:txBody>
      </p:sp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A8C8411-D5A9-9B50-DA49-CCF80E0A0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08" y="1943282"/>
            <a:ext cx="4655670" cy="27680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C78E1A7-C3B4-48BC-4D55-BB330B66DBDC}"/>
              </a:ext>
            </a:extLst>
          </p:cNvPr>
          <p:cNvSpPr txBox="1"/>
          <p:nvPr/>
        </p:nvSpPr>
        <p:spPr>
          <a:xfrm>
            <a:off x="4243003" y="5200500"/>
            <a:ext cx="3556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  <a:latin typeface="+mj-lt"/>
              </a:rPr>
              <a:t>Evolución en el tiempo</a:t>
            </a:r>
          </a:p>
        </p:txBody>
      </p:sp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2555CAE-16F6-4EC5-8DD0-AB6FD90C4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89" y="2030731"/>
            <a:ext cx="4655670" cy="2776446"/>
          </a:xfrm>
          <a:prstGeom prst="rect">
            <a:avLst/>
          </a:prstGeom>
        </p:spPr>
      </p:pic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9CC1A573-8A25-0D22-4B1F-7F94426D8533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DATA VISUALIZATION</a:t>
            </a:r>
          </a:p>
        </p:txBody>
      </p:sp>
      <p:pic>
        <p:nvPicPr>
          <p:cNvPr id="9" name="Imagen 8" descr="Tabla&#10;&#10;Descripción generada automáticamente con confianza media">
            <a:extLst>
              <a:ext uri="{FF2B5EF4-FFF2-40B4-BE49-F238E27FC236}">
                <a16:creationId xmlns:a16="http://schemas.microsoft.com/office/drawing/2014/main" id="{7F4F9BEC-C384-8133-5BE1-E21F9CA0E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8586">
            <a:off x="1570497" y="5177132"/>
            <a:ext cx="1861861" cy="220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20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C47E171-195D-2A3B-A441-1BA12B175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27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6BB52-8D42-EB18-CC68-12F297A01B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pic>
        <p:nvPicPr>
          <p:cNvPr id="6" name="Imagen 5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0504B3EB-7A55-A904-AB10-466D690B9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70" y="886421"/>
            <a:ext cx="4875213" cy="2173367"/>
          </a:xfrm>
          <a:prstGeom prst="rect">
            <a:avLst/>
          </a:prstGeom>
        </p:spPr>
      </p:pic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4D06161-2695-4A5B-2944-382560C89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152" y="2349026"/>
            <a:ext cx="5919750" cy="3774913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EEC6E35-3FB0-7563-4D02-775BE2A60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7" y="3456431"/>
            <a:ext cx="4557729" cy="2667508"/>
          </a:xfrm>
          <a:prstGeom prst="rect">
            <a:avLst/>
          </a:prstGeom>
        </p:spPr>
      </p:pic>
      <p:sp>
        <p:nvSpPr>
          <p:cNvPr id="7" name="Marcador de fecha 3">
            <a:extLst>
              <a:ext uri="{FF2B5EF4-FFF2-40B4-BE49-F238E27FC236}">
                <a16:creationId xmlns:a16="http://schemas.microsoft.com/office/drawing/2014/main" id="{DBDB84AB-89B3-0748-9653-45D756F21BB4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4081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9FB21A37-2F06-ABEE-8A62-64589CF6B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2" y="2604876"/>
            <a:ext cx="3306498" cy="3643524"/>
          </a:xfrm>
          <a:prstGeom prst="rect">
            <a:avLst/>
          </a:prstGeo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E3F210C-3F91-D89C-2D71-6ECA8B375034}"/>
              </a:ext>
            </a:extLst>
          </p:cNvPr>
          <p:cNvSpPr txBox="1"/>
          <p:nvPr/>
        </p:nvSpPr>
        <p:spPr>
          <a:xfrm>
            <a:off x="504444" y="1257300"/>
            <a:ext cx="11183112" cy="4572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defTabSz="81276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60AB"/>
                </a:solidFill>
                <a:latin typeface="+mj-lt"/>
              </a:rPr>
              <a:t>USO ADECUADO DEL COLOR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5F31551-C1DD-B23E-2102-2B69B4AE15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7716" y="2209800"/>
            <a:ext cx="3474720" cy="275653"/>
          </a:xfrm>
        </p:spPr>
        <p:txBody>
          <a:bodyPr/>
          <a:lstStyle/>
          <a:p>
            <a:r>
              <a:rPr lang="en-US" dirty="0"/>
              <a:t>USO ADECUADO DEL COLOR I	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1CFE187-F71C-E517-F29F-ACCCF1084F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2209800"/>
            <a:ext cx="3474720" cy="275653"/>
          </a:xfrm>
        </p:spPr>
        <p:txBody>
          <a:bodyPr/>
          <a:lstStyle/>
          <a:p>
            <a:r>
              <a:rPr lang="en-US" dirty="0"/>
              <a:t>USO ADECUADO DEL COLOR II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AA85437-7BB8-9BB5-FC41-DD6C994736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2836" y="2209800"/>
            <a:ext cx="3474720" cy="275653"/>
          </a:xfrm>
        </p:spPr>
        <p:txBody>
          <a:bodyPr/>
          <a:lstStyle/>
          <a:p>
            <a:r>
              <a:rPr lang="en-US" dirty="0"/>
              <a:t>TABLAS VS HEATMAPS</a:t>
            </a:r>
          </a:p>
        </p:txBody>
      </p:sp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79F5902-18CF-E367-E79F-F86E081FB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47" y="3116010"/>
            <a:ext cx="3471863" cy="2621256"/>
          </a:xfrm>
          <a:prstGeom prst="rect">
            <a:avLst/>
          </a:prstGeom>
          <a:noFill/>
        </p:spPr>
      </p:pic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67171C41-8724-B37E-EF6A-91528B42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93" y="3771324"/>
            <a:ext cx="3471863" cy="1310628"/>
          </a:xfrm>
          <a:prstGeom prst="rect">
            <a:avLst/>
          </a:prstGeom>
          <a:noFill/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C0D9166-1299-8818-063D-51A36B08D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0000"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spcAft>
                  <a:spcPts val="600"/>
                </a:spcAft>
                <a:buSzPct val="80000"/>
              </a:pPr>
              <a:t>28</a:t>
            </a:fld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786F87-4264-B8D8-B23A-F3B3E6AD6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4913" y="6499860"/>
            <a:ext cx="2743200" cy="11324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5BA002E-331A-3143-8EF5-052A58E9F12D}" type="datetime6">
              <a:rPr lang="es-ES" smtClean="0"/>
              <a:pPr>
                <a:lnSpc>
                  <a:spcPct val="90000"/>
                </a:lnSpc>
                <a:spcAft>
                  <a:spcPts val="600"/>
                </a:spcAft>
              </a:pPr>
              <a:t>septiembre de 2024</a:t>
            </a:fld>
            <a:endParaRPr lang="es-ES"/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D8284F83-8D2C-D385-0D03-9C3C662889A8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0487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0D6116-242E-8C9C-0E18-E4EF426DB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29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83836B-150F-9471-E040-5FEF0BA240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578972CB-BBD0-0BFF-7167-1937A4126D36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DATA VISUALIZATION</a:t>
            </a: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9A7ECE0C-C5C9-4704-A65F-4F164F843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0" y="2238206"/>
            <a:ext cx="5052436" cy="28402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79FEDFF-02F2-27FE-9B79-B7DE33A83AE2}"/>
              </a:ext>
            </a:extLst>
          </p:cNvPr>
          <p:cNvSpPr txBox="1"/>
          <p:nvPr/>
        </p:nvSpPr>
        <p:spPr>
          <a:xfrm>
            <a:off x="1492138" y="1037482"/>
            <a:ext cx="3023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  <a:latin typeface="+mj-lt"/>
              </a:rPr>
              <a:t>Carga (cognitiva)</a:t>
            </a:r>
          </a:p>
        </p:txBody>
      </p:sp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3EB7A3D5-B72C-3B1F-B8EA-0CA72EC87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408" y="2238205"/>
            <a:ext cx="5206001" cy="28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9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27">
            <a:extLst>
              <a:ext uri="{FF2B5EF4-FFF2-40B4-BE49-F238E27FC236}">
                <a16:creationId xmlns:a16="http://schemas.microsoft.com/office/drawing/2014/main" id="{932F080B-E8FA-4662-A494-14BF3302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ALGO DE CIENCIA…</a:t>
            </a:r>
          </a:p>
        </p:txBody>
      </p:sp>
      <p:sp>
        <p:nvSpPr>
          <p:cNvPr id="31" name="Marcador de texto 30">
            <a:extLst>
              <a:ext uri="{FF2B5EF4-FFF2-40B4-BE49-F238E27FC236}">
                <a16:creationId xmlns:a16="http://schemas.microsoft.com/office/drawing/2014/main" id="{9AD12C40-FD4A-4051-8B1A-6D5DD8829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sz="2400" dirty="0"/>
              <a:t>CIENCIA DE DATOS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82970C60-AF92-4484-AD15-C07C8416B54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/>
        </p:blipFill>
        <p:spPr>
          <a:xfrm>
            <a:off x="6400800" y="2099919"/>
            <a:ext cx="3470275" cy="2951162"/>
          </a:xfrm>
        </p:spPr>
      </p:pic>
    </p:spTree>
    <p:extLst>
      <p:ext uri="{BB962C8B-B14F-4D97-AF65-F5344CB8AC3E}">
        <p14:creationId xmlns:p14="http://schemas.microsoft.com/office/powerpoint/2010/main" val="385395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A286E7-A38B-4B3C-3221-77979263C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30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A93E57-4D93-9F29-6A2F-E619F0F430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3F3D1FF2-ACEE-39EE-59EE-6045CF69B3BF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DATA VISUALIZATION</a:t>
            </a: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7D0C4C8-0DA0-9344-0A7F-0FC728A3B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0" y="2164274"/>
            <a:ext cx="3659191" cy="2529452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53ED9CEF-6B8E-5712-A91A-AF6C59770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73" y="241845"/>
            <a:ext cx="3499336" cy="2265172"/>
          </a:xfrm>
          <a:prstGeom prst="rect">
            <a:avLst/>
          </a:prstGeom>
        </p:spPr>
      </p:pic>
      <p:pic>
        <p:nvPicPr>
          <p:cNvPr id="12" name="Imagen 1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5CE72AF-A9E7-9DF6-FB24-8B8928BEA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388" y="2712914"/>
            <a:ext cx="1501223" cy="926592"/>
          </a:xfrm>
          <a:prstGeom prst="rect">
            <a:avLst/>
          </a:prstGeom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C004A5E-6E1D-1F2B-4B3A-6D86DAE98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578" y="2661181"/>
            <a:ext cx="1501223" cy="978325"/>
          </a:xfrm>
          <a:prstGeom prst="rect">
            <a:avLst/>
          </a:prstGeom>
        </p:spPr>
      </p:pic>
      <p:pic>
        <p:nvPicPr>
          <p:cNvPr id="16" name="Imagen 1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610A3FBD-74FF-C591-6BD4-3DA7D4BF6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908" y="2583755"/>
            <a:ext cx="1501223" cy="1002725"/>
          </a:xfrm>
          <a:prstGeom prst="rect">
            <a:avLst/>
          </a:prstGeom>
        </p:spPr>
      </p:pic>
      <p:pic>
        <p:nvPicPr>
          <p:cNvPr id="18" name="Imagen 1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A7ACB92-0876-0CFD-BCD5-04F9F8887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541" y="3837663"/>
            <a:ext cx="3589978" cy="24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2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CFD337-DE10-692A-24FF-BA6B000D0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31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B26126-EE33-BED3-99AD-D6BBAE2CC0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01A3664-4AFB-DA62-C49C-59734543E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66" y="1674218"/>
            <a:ext cx="5738190" cy="35095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A65262B-8669-A80A-0973-BC0D345A0170}"/>
              </a:ext>
            </a:extLst>
          </p:cNvPr>
          <p:cNvSpPr txBox="1"/>
          <p:nvPr/>
        </p:nvSpPr>
        <p:spPr>
          <a:xfrm>
            <a:off x="7656513" y="2229460"/>
            <a:ext cx="29137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  <a:latin typeface="+mj-lt"/>
              </a:rPr>
              <a:t>RESUELVE UN PROBLEMA O UNA NECESIDAD</a:t>
            </a:r>
          </a:p>
        </p:txBody>
      </p:sp>
      <p:sp>
        <p:nvSpPr>
          <p:cNvPr id="8" name="Marcador de fecha 3">
            <a:extLst>
              <a:ext uri="{FF2B5EF4-FFF2-40B4-BE49-F238E27FC236}">
                <a16:creationId xmlns:a16="http://schemas.microsoft.com/office/drawing/2014/main" id="{25CD68E3-55B3-3DD0-26A7-02A86883BA70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MÁS ALLÁ…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729C8A6-BA2C-C1ED-AD9D-4D6E39DD252F}"/>
              </a:ext>
            </a:extLst>
          </p:cNvPr>
          <p:cNvSpPr txBox="1"/>
          <p:nvPr/>
        </p:nvSpPr>
        <p:spPr>
          <a:xfrm>
            <a:off x="5290091" y="676083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  <a:latin typeface="+mj-lt"/>
              </a:rPr>
              <a:t>¿Más allá?</a:t>
            </a:r>
          </a:p>
        </p:txBody>
      </p:sp>
    </p:spTree>
    <p:extLst>
      <p:ext uri="{BB962C8B-B14F-4D97-AF65-F5344CB8AC3E}">
        <p14:creationId xmlns:p14="http://schemas.microsoft.com/office/powerpoint/2010/main" val="42425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17E2C98-62EA-445A-72D9-D33CC1B31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32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490507-7661-4848-C7CE-C240537B69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0125DB7B-4434-5FDD-28BD-1DBFB9A9EC18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MÁS ALLÁ…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222B722-ADB5-3A4B-BC1F-5EB36245841C}"/>
              </a:ext>
            </a:extLst>
          </p:cNvPr>
          <p:cNvSpPr txBox="1"/>
          <p:nvPr/>
        </p:nvSpPr>
        <p:spPr>
          <a:xfrm>
            <a:off x="924801" y="2767280"/>
            <a:ext cx="10342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60AB"/>
                </a:solidFill>
                <a:latin typeface="+mj-lt"/>
              </a:rPr>
              <a:t>STARTUP 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 es una forma de </a:t>
            </a:r>
            <a:r>
              <a:rPr lang="es-ES" sz="2000" b="1" u="sng" dirty="0">
                <a:solidFill>
                  <a:srgbClr val="0060AB"/>
                </a:solidFill>
                <a:latin typeface="+mj-lt"/>
                <a:sym typeface="Wingdings" pitchFamily="2" charset="2"/>
              </a:rPr>
              <a:t>buscar</a:t>
            </a: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 un modelo rentable en entornos inestables.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AGILE  Modelos ágiles, de adaptación, cambio…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MODELOS LEAN (STARTUP)  Hipótesis :: Datos :: Contraste (pivotar)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rgbClr val="0060AB"/>
                </a:solidFill>
                <a:latin typeface="+mj-lt"/>
                <a:sym typeface="Wingdings" pitchFamily="2" charset="2"/>
              </a:rPr>
              <a:t>MVP  PRODUCTO MÍNIMO VIABLE</a:t>
            </a:r>
            <a:endParaRPr lang="es-ES" sz="2000" b="1" dirty="0">
              <a:solidFill>
                <a:srgbClr val="0060AB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364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BCA29571-E952-C301-B346-533100A3B609}"/>
              </a:ext>
            </a:extLst>
          </p:cNvPr>
          <p:cNvSpPr/>
          <p:nvPr/>
        </p:nvSpPr>
        <p:spPr>
          <a:xfrm>
            <a:off x="3330569" y="1433867"/>
            <a:ext cx="5515535" cy="45200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B0352E-EC12-89B5-3426-B9A8835F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287" y="2844711"/>
            <a:ext cx="1879672" cy="134454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C51552-F069-B0F1-3B7D-762A72BFDBA2}"/>
              </a:ext>
            </a:extLst>
          </p:cNvPr>
          <p:cNvSpPr txBox="1"/>
          <p:nvPr/>
        </p:nvSpPr>
        <p:spPr>
          <a:xfrm>
            <a:off x="8846060" y="2844225"/>
            <a:ext cx="241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E56486"/>
                </a:solidFill>
              </a:rPr>
              <a:t>Valor DESDE la sociedad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ED301D-730C-4ACB-A5E6-30DADE7323D7}"/>
              </a:ext>
            </a:extLst>
          </p:cNvPr>
          <p:cNvSpPr txBox="1"/>
          <p:nvPr/>
        </p:nvSpPr>
        <p:spPr>
          <a:xfrm>
            <a:off x="8845674" y="4536413"/>
            <a:ext cx="24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E56486"/>
                </a:solidFill>
              </a:rPr>
              <a:t>NUEVOS DESAFÍOS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46340D8-BBFD-1197-07CB-5C5464B84601}"/>
              </a:ext>
            </a:extLst>
          </p:cNvPr>
          <p:cNvSpPr txBox="1"/>
          <p:nvPr/>
        </p:nvSpPr>
        <p:spPr>
          <a:xfrm>
            <a:off x="4972193" y="5041223"/>
            <a:ext cx="2418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E56486"/>
                </a:solidFill>
              </a:rPr>
              <a:t>Obtención de datos relevantes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898FF7-1774-8719-A1E6-1E767A5FD24C}"/>
              </a:ext>
            </a:extLst>
          </p:cNvPr>
          <p:cNvSpPr txBox="1"/>
          <p:nvPr/>
        </p:nvSpPr>
        <p:spPr>
          <a:xfrm>
            <a:off x="402336" y="352064"/>
            <a:ext cx="717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452C48"/>
                </a:solidFill>
              </a:rPr>
              <a:t>¿Dónde QUEDAN los humanos en el ”ecosistema IA”?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91E6AF0-92EF-008F-A10E-1C0DB6271E04}"/>
              </a:ext>
            </a:extLst>
          </p:cNvPr>
          <p:cNvSpPr txBox="1"/>
          <p:nvPr/>
        </p:nvSpPr>
        <p:spPr>
          <a:xfrm>
            <a:off x="3564503" y="2618108"/>
            <a:ext cx="241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E56486"/>
                </a:solidFill>
              </a:rPr>
              <a:t>Conocimiento del nego</a:t>
            </a:r>
            <a:r>
              <a:rPr lang="es-ES" sz="1600" b="1" dirty="0">
                <a:solidFill>
                  <a:srgbClr val="4AC4BE"/>
                </a:solidFill>
              </a:rPr>
              <a:t>cio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7D162F-A882-DB0C-F3D0-120D3A916900}"/>
              </a:ext>
            </a:extLst>
          </p:cNvPr>
          <p:cNvSpPr txBox="1"/>
          <p:nvPr/>
        </p:nvSpPr>
        <p:spPr>
          <a:xfrm>
            <a:off x="4886879" y="1656920"/>
            <a:ext cx="2418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E56486"/>
                </a:solidFill>
              </a:rPr>
              <a:t>Valor HACIA la sociedad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831A183-FEE3-D6A5-C0E4-6CA973C90D24}"/>
              </a:ext>
            </a:extLst>
          </p:cNvPr>
          <p:cNvSpPr txBox="1"/>
          <p:nvPr/>
        </p:nvSpPr>
        <p:spPr>
          <a:xfrm>
            <a:off x="4279397" y="4416462"/>
            <a:ext cx="241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4AC4BE"/>
                </a:solidFill>
              </a:rPr>
              <a:t>Generar</a:t>
            </a:r>
            <a:r>
              <a:rPr lang="es-ES" sz="1600" b="1" dirty="0"/>
              <a:t> </a:t>
            </a:r>
            <a:r>
              <a:rPr lang="es-ES" sz="1600" b="1" dirty="0">
                <a:solidFill>
                  <a:srgbClr val="4AC4BE"/>
                </a:solidFill>
              </a:rPr>
              <a:t>algoritmos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67C8895-7874-6A16-EA42-5D1183766DE0}"/>
              </a:ext>
            </a:extLst>
          </p:cNvPr>
          <p:cNvSpPr txBox="1"/>
          <p:nvPr/>
        </p:nvSpPr>
        <p:spPr>
          <a:xfrm>
            <a:off x="3375308" y="3523896"/>
            <a:ext cx="2418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E56486"/>
                </a:solidFill>
              </a:rPr>
              <a:t>Generación científica </a:t>
            </a:r>
            <a:r>
              <a:rPr lang="es-ES" sz="1600" b="1" dirty="0">
                <a:solidFill>
                  <a:srgbClr val="4AC4BE"/>
                </a:solidFill>
              </a:rPr>
              <a:t>de nuevos modelos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258C902-7FBB-76B2-98F0-D7F0D7538039}"/>
              </a:ext>
            </a:extLst>
          </p:cNvPr>
          <p:cNvSpPr txBox="1"/>
          <p:nvPr/>
        </p:nvSpPr>
        <p:spPr>
          <a:xfrm>
            <a:off x="1312057" y="4585739"/>
            <a:ext cx="1910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E56486"/>
                </a:solidFill>
              </a:rPr>
              <a:t>HUMANOS</a:t>
            </a:r>
          </a:p>
          <a:p>
            <a:pPr algn="ctr"/>
            <a:r>
              <a:rPr lang="es-ES" sz="2000" b="1" dirty="0">
                <a:solidFill>
                  <a:srgbClr val="4AC4BE"/>
                </a:solidFill>
              </a:rPr>
              <a:t>IA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E784DDB-934D-9309-8F5C-E002A101C42A}"/>
              </a:ext>
            </a:extLst>
          </p:cNvPr>
          <p:cNvSpPr txBox="1"/>
          <p:nvPr/>
        </p:nvSpPr>
        <p:spPr>
          <a:xfrm>
            <a:off x="6935479" y="4080797"/>
            <a:ext cx="1910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4AC4BE"/>
                </a:solidFill>
              </a:rPr>
              <a:t>Rapidez / Exactitud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84DA99-4DC1-9936-07CB-6A11090CF5C1}"/>
              </a:ext>
            </a:extLst>
          </p:cNvPr>
          <p:cNvSpPr txBox="1"/>
          <p:nvPr/>
        </p:nvSpPr>
        <p:spPr>
          <a:xfrm>
            <a:off x="6681648" y="1081214"/>
            <a:ext cx="241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E56486"/>
                </a:solidFill>
              </a:rPr>
              <a:t>INTUICIÓN…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00E5674-CCF0-8B01-BA5B-3AC095328873}"/>
              </a:ext>
            </a:extLst>
          </p:cNvPr>
          <p:cNvSpPr txBox="1"/>
          <p:nvPr/>
        </p:nvSpPr>
        <p:spPr>
          <a:xfrm>
            <a:off x="8845674" y="5769291"/>
            <a:ext cx="1102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E56486"/>
                </a:solidFill>
              </a:rPr>
              <a:t>¿AZAR?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4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/>
      <p:bldP spid="2" grpId="0"/>
      <p:bldP spid="4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9883E-63D8-3EB2-FEC6-245FE079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THANKS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F92007-9BD6-4A2A-9341-C7835A1C8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METHODS I	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7558DF-0C47-B1DC-7448-FEEBCFFEB2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ACARIMAR@UAX.ES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22B1C8-67AE-C130-5E5E-4156FB62C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DR. ARIEL CARIAGA-MARTINEZ	</a:t>
            </a:r>
          </a:p>
        </p:txBody>
      </p:sp>
    </p:spTree>
    <p:extLst>
      <p:ext uri="{BB962C8B-B14F-4D97-AF65-F5344CB8AC3E}">
        <p14:creationId xmlns:p14="http://schemas.microsoft.com/office/powerpoint/2010/main" val="33791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C8493-4E78-49E2-EEDB-9D270DADC8F8}"/>
              </a:ext>
            </a:extLst>
          </p:cNvPr>
          <p:cNvSpPr txBox="1"/>
          <p:nvPr/>
        </p:nvSpPr>
        <p:spPr>
          <a:xfrm>
            <a:off x="2251799" y="203447"/>
            <a:ext cx="8201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rgbClr val="452C48"/>
                </a:solidFill>
              </a:rPr>
              <a:t>Deep </a:t>
            </a:r>
            <a:r>
              <a:rPr lang="es-ES" sz="2500" b="1" dirty="0" err="1">
                <a:solidFill>
                  <a:srgbClr val="452C48"/>
                </a:solidFill>
              </a:rPr>
              <a:t>Learning</a:t>
            </a:r>
            <a:r>
              <a:rPr lang="es-ES" sz="2500" b="1" dirty="0">
                <a:solidFill>
                  <a:srgbClr val="452C48"/>
                </a:solidFill>
              </a:rPr>
              <a:t>: ¿Qué me voy a encontrar? (WHAT?)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9AA6A0-202B-EBB9-4C31-455B24D88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3" b="10416"/>
          <a:stretch/>
        </p:blipFill>
        <p:spPr>
          <a:xfrm>
            <a:off x="3534033" y="1328524"/>
            <a:ext cx="5563042" cy="4200951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6053015-B538-5BE4-06BF-BEFE5F18D7CF}"/>
              </a:ext>
            </a:extLst>
          </p:cNvPr>
          <p:cNvSpPr/>
          <p:nvPr/>
        </p:nvSpPr>
        <p:spPr>
          <a:xfrm>
            <a:off x="6686257" y="2863319"/>
            <a:ext cx="1901690" cy="1748481"/>
          </a:xfrm>
          <a:prstGeom prst="ellipse">
            <a:avLst/>
          </a:prstGeom>
          <a:noFill/>
          <a:ln w="76200">
            <a:solidFill>
              <a:srgbClr val="E56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804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30FA5C8-3669-003E-1A40-57F0C4271C90}"/>
              </a:ext>
            </a:extLst>
          </p:cNvPr>
          <p:cNvSpPr txBox="1"/>
          <p:nvPr/>
        </p:nvSpPr>
        <p:spPr>
          <a:xfrm>
            <a:off x="1903862" y="192274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452C48"/>
                </a:solidFill>
              </a:rPr>
              <a:t>RN ¿Cómo? (HOW?) </a:t>
            </a:r>
            <a:r>
              <a:rPr lang="es-ES" sz="2000" b="1" dirty="0">
                <a:solidFill>
                  <a:srgbClr val="452C48"/>
                </a:solidFill>
                <a:sym typeface="Wingdings" pitchFamily="2" charset="2"/>
              </a:rPr>
              <a:t> “</a:t>
            </a:r>
            <a:r>
              <a:rPr lang="es-ES" sz="2000" b="1" dirty="0" err="1">
                <a:solidFill>
                  <a:srgbClr val="452C48"/>
                </a:solidFill>
                <a:sym typeface="Wingdings" pitchFamily="2" charset="2"/>
              </a:rPr>
              <a:t>Automágicamente</a:t>
            </a:r>
            <a:r>
              <a:rPr lang="es-ES" sz="2000" b="1" dirty="0">
                <a:solidFill>
                  <a:srgbClr val="452C48"/>
                </a:solidFill>
                <a:sym typeface="Wingdings" pitchFamily="2" charset="2"/>
              </a:rPr>
              <a:t>”</a:t>
            </a:r>
            <a:endParaRPr lang="es-ES" sz="200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9A194FA-43BE-2F70-1F27-FEE3456D9E02}"/>
              </a:ext>
            </a:extLst>
          </p:cNvPr>
          <p:cNvGrpSpPr/>
          <p:nvPr/>
        </p:nvGrpSpPr>
        <p:grpSpPr>
          <a:xfrm>
            <a:off x="1469127" y="946640"/>
            <a:ext cx="4910195" cy="2482360"/>
            <a:chOff x="271848" y="3770159"/>
            <a:chExt cx="4910195" cy="2482360"/>
          </a:xfrm>
        </p:grpSpPr>
        <p:pic>
          <p:nvPicPr>
            <p:cNvPr id="6" name="Imagen 5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D51ECF2A-A2FD-022B-8EA2-3F5E755E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708" y="4129440"/>
              <a:ext cx="4235024" cy="2123079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2C9287F-D668-8577-09FD-D6139A6C51FB}"/>
                </a:ext>
              </a:extLst>
            </p:cNvPr>
            <p:cNvSpPr txBox="1"/>
            <p:nvPr/>
          </p:nvSpPr>
          <p:spPr>
            <a:xfrm>
              <a:off x="271848" y="3770159"/>
              <a:ext cx="49101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dirty="0">
                  <a:solidFill>
                    <a:srgbClr val="452C48"/>
                  </a:solidFill>
                  <a:sym typeface="Wingdings" pitchFamily="2" charset="2"/>
                </a:rPr>
                <a:t>Un estudiante de bachillerato (¿¿grado??)</a:t>
              </a:r>
              <a:endParaRPr lang="es-ES" dirty="0"/>
            </a:p>
          </p:txBody>
        </p:sp>
      </p:grp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990D8F75-8E97-3E94-A326-72CE6A514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6" t="12731"/>
          <a:stretch/>
        </p:blipFill>
        <p:spPr>
          <a:xfrm>
            <a:off x="6944941" y="880226"/>
            <a:ext cx="3560072" cy="2482360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BD9D2F2D-EA40-279C-BAFA-A304A1B6F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41" y="4157250"/>
            <a:ext cx="3560072" cy="2199158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AAF4FBA1-2128-8D8D-D4DA-9C763A76B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40" y="4314406"/>
            <a:ext cx="3700327" cy="227501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EEC56A2-20A7-3F97-AFE9-E0E4F8600ACD}"/>
              </a:ext>
            </a:extLst>
          </p:cNvPr>
          <p:cNvSpPr txBox="1"/>
          <p:nvPr/>
        </p:nvSpPr>
        <p:spPr>
          <a:xfrm>
            <a:off x="4954432" y="4982368"/>
            <a:ext cx="30474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rgbClr val="452C48"/>
                </a:solidFill>
                <a:sym typeface="Wingdings" pitchFamily="2" charset="2"/>
              </a:rPr>
              <a:t>La RN “aprende” que una combinación particular de inputs genera menor error </a:t>
            </a:r>
          </a:p>
          <a:p>
            <a:pPr algn="ctr"/>
            <a:r>
              <a:rPr lang="es-ES" sz="1800" b="1" dirty="0">
                <a:solidFill>
                  <a:srgbClr val="452C48"/>
                </a:solidFill>
                <a:sym typeface="Wingdings" pitchFamily="2" charset="2"/>
              </a:rPr>
              <a:t>(”peso” + “</a:t>
            </a:r>
            <a:r>
              <a:rPr lang="es-ES" sz="1800" b="1" dirty="0" err="1">
                <a:solidFill>
                  <a:srgbClr val="452C48"/>
                </a:solidFill>
                <a:sym typeface="Wingdings" pitchFamily="2" charset="2"/>
              </a:rPr>
              <a:t>backpropagation</a:t>
            </a:r>
            <a:r>
              <a:rPr lang="es-ES" sz="1800" b="1" dirty="0">
                <a:solidFill>
                  <a:srgbClr val="452C48"/>
                </a:solidFill>
                <a:sym typeface="Wingdings" pitchFamily="2" charset="2"/>
              </a:rPr>
              <a:t>”).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829A68B-AE13-5145-8146-AF93CFEF669A}"/>
              </a:ext>
            </a:extLst>
          </p:cNvPr>
          <p:cNvSpPr txBox="1"/>
          <p:nvPr/>
        </p:nvSpPr>
        <p:spPr>
          <a:xfrm>
            <a:off x="3046971" y="4006004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solidFill>
                  <a:srgbClr val="452C48"/>
                </a:solidFill>
              </a:rPr>
              <a:t>¡A ENTRENAR!</a:t>
            </a:r>
            <a:endParaRPr lang="es-ES" sz="2000" dirty="0"/>
          </a:p>
        </p:txBody>
      </p:sp>
      <p:pic>
        <p:nvPicPr>
          <p:cNvPr id="17" name="Imagen 16" descr="Imagen que contiene persona, vistiendo, hombre, mujer&#10;&#10;Descripción generada automáticamente">
            <a:extLst>
              <a:ext uri="{FF2B5EF4-FFF2-40B4-BE49-F238E27FC236}">
                <a16:creationId xmlns:a16="http://schemas.microsoft.com/office/drawing/2014/main" id="{953B2CDE-8788-7656-D747-DC9CFA4CF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079" y="3429750"/>
            <a:ext cx="1227175" cy="12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80CFD007-B676-F9A2-DD05-314502D4E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15" y="3797047"/>
            <a:ext cx="7772400" cy="201649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1BA80C8-A41E-4590-7752-F037C82A237C}"/>
              </a:ext>
            </a:extLst>
          </p:cNvPr>
          <p:cNvSpPr txBox="1"/>
          <p:nvPr/>
        </p:nvSpPr>
        <p:spPr>
          <a:xfrm rot="2081494">
            <a:off x="9515107" y="555004"/>
            <a:ext cx="2855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452C48"/>
                </a:solidFill>
                <a:latin typeface="Visby Round CF Bold" pitchFamily="2" charset="77"/>
              </a:rPr>
              <a:t>Exclusiva! REDES NEURONALES AL DESCUBIERTO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F955AF9-E8B0-44EA-9DFF-24A94B76135D}"/>
              </a:ext>
            </a:extLst>
          </p:cNvPr>
          <p:cNvSpPr txBox="1"/>
          <p:nvPr/>
        </p:nvSpPr>
        <p:spPr>
          <a:xfrm>
            <a:off x="9025432" y="2939402"/>
            <a:ext cx="2784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52C48"/>
                </a:solidFill>
              </a:rPr>
              <a:t>Matemática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B3157E-03C9-5CB0-4448-E2B5305287A8}"/>
              </a:ext>
            </a:extLst>
          </p:cNvPr>
          <p:cNvSpPr txBox="1"/>
          <p:nvPr/>
        </p:nvSpPr>
        <p:spPr>
          <a:xfrm>
            <a:off x="9025432" y="4805295"/>
            <a:ext cx="2784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52C48"/>
                </a:solidFill>
              </a:rPr>
              <a:t>Estadística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A627EFF-DD3C-1644-A172-C6AD48D02EC7}"/>
              </a:ext>
            </a:extLst>
          </p:cNvPr>
          <p:cNvSpPr txBox="1"/>
          <p:nvPr/>
        </p:nvSpPr>
        <p:spPr>
          <a:xfrm>
            <a:off x="9025432" y="3872348"/>
            <a:ext cx="312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52C48"/>
                </a:solidFill>
              </a:rPr>
              <a:t>Programación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4059983-173D-49BC-ACE3-21F1D74982BF}"/>
              </a:ext>
            </a:extLst>
          </p:cNvPr>
          <p:cNvGrpSpPr/>
          <p:nvPr/>
        </p:nvGrpSpPr>
        <p:grpSpPr>
          <a:xfrm>
            <a:off x="1816443" y="1179710"/>
            <a:ext cx="6773672" cy="3126944"/>
            <a:chOff x="1927654" y="1179710"/>
            <a:chExt cx="6773672" cy="3126944"/>
          </a:xfrm>
        </p:grpSpPr>
        <p:pic>
          <p:nvPicPr>
            <p:cNvPr id="3" name="Imagen 2" descr="Un 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C3168378-7A0D-C6C1-103F-ADF1084C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7654" y="2156926"/>
              <a:ext cx="6773672" cy="2149728"/>
            </a:xfrm>
            <a:prstGeom prst="rect">
              <a:avLst/>
            </a:prstGeom>
          </p:spPr>
        </p:pic>
        <p:cxnSp>
          <p:nvCxnSpPr>
            <p:cNvPr id="11" name="Conector angular 10">
              <a:extLst>
                <a:ext uri="{FF2B5EF4-FFF2-40B4-BE49-F238E27FC236}">
                  <a16:creationId xmlns:a16="http://schemas.microsoft.com/office/drawing/2014/main" id="{4AE97D10-6B54-4DF9-1DD7-783D0DB0B72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774899" y="1410148"/>
              <a:ext cx="977215" cy="516340"/>
            </a:xfrm>
            <a:prstGeom prst="bentConnector3">
              <a:avLst>
                <a:gd name="adj1" fmla="val 68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9A142C3-D6C7-7BEC-9A0E-BB98DAEF7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25" y="437263"/>
            <a:ext cx="2622558" cy="185289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FF1736D-7785-8A8D-F63C-8908F712B9AA}"/>
              </a:ext>
            </a:extLst>
          </p:cNvPr>
          <p:cNvSpPr txBox="1"/>
          <p:nvPr/>
        </p:nvSpPr>
        <p:spPr>
          <a:xfrm>
            <a:off x="3410466" y="143850"/>
            <a:ext cx="65281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rgbClr val="452C48"/>
                </a:solidFill>
              </a:rPr>
              <a:t>¿Por qué son tan buenas/”MÁGICAS” en estructuras </a:t>
            </a:r>
            <a:r>
              <a:rPr lang="es-ES" sz="2500" b="1" dirty="0" err="1">
                <a:solidFill>
                  <a:srgbClr val="452C48"/>
                </a:solidFill>
              </a:rPr>
              <a:t>geómetricas</a:t>
            </a:r>
            <a:r>
              <a:rPr lang="es-ES" sz="2500" b="1" dirty="0">
                <a:solidFill>
                  <a:srgbClr val="452C48"/>
                </a:solidFill>
              </a:rPr>
              <a:t>, ordenadas?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5940ADE-9EB7-45C2-CBB8-D5427EC9C542}"/>
              </a:ext>
            </a:extLst>
          </p:cNvPr>
          <p:cNvSpPr txBox="1"/>
          <p:nvPr/>
        </p:nvSpPr>
        <p:spPr>
          <a:xfrm>
            <a:off x="1816443" y="6161715"/>
            <a:ext cx="93417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rgbClr val="452C48"/>
                </a:solidFill>
              </a:rPr>
              <a:t>¿QUÉ TIPO DE “INPUTS” RECIBIMOS LOS HUMANOS?</a:t>
            </a:r>
          </a:p>
        </p:txBody>
      </p:sp>
    </p:spTree>
    <p:extLst>
      <p:ext uri="{BB962C8B-B14F-4D97-AF65-F5344CB8AC3E}">
        <p14:creationId xmlns:p14="http://schemas.microsoft.com/office/powerpoint/2010/main" val="168764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1C8493-4E78-49E2-EEDB-9D270DADC8F8}"/>
              </a:ext>
            </a:extLst>
          </p:cNvPr>
          <p:cNvSpPr txBox="1"/>
          <p:nvPr/>
        </p:nvSpPr>
        <p:spPr>
          <a:xfrm>
            <a:off x="3166566" y="150500"/>
            <a:ext cx="58588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rgbClr val="452C48"/>
                </a:solidFill>
              </a:rPr>
              <a:t>¿Qué me voy a encontrar? (WHAT?)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9AA6A0-202B-EBB9-4C31-455B24D88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3" b="10416"/>
          <a:stretch/>
        </p:blipFill>
        <p:spPr>
          <a:xfrm>
            <a:off x="815546" y="1680162"/>
            <a:ext cx="5563042" cy="420095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3EC08F1-D187-2D1E-8388-289E56A81235}"/>
              </a:ext>
            </a:extLst>
          </p:cNvPr>
          <p:cNvSpPr txBox="1"/>
          <p:nvPr/>
        </p:nvSpPr>
        <p:spPr>
          <a:xfrm>
            <a:off x="523101" y="799915"/>
            <a:ext cx="10485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452C48"/>
                </a:solidFill>
              </a:rPr>
              <a:t>DL = (parte del ML) funciones matemáticas que colaboran entre sí para generar un “output”</a:t>
            </a:r>
            <a:r>
              <a:rPr lang="es-ES" sz="2000" b="1" u="sng" dirty="0">
                <a:solidFill>
                  <a:srgbClr val="452C48"/>
                </a:solidFill>
              </a:rPr>
              <a:t> (no son redes ni neuronas).</a:t>
            </a:r>
          </a:p>
        </p:txBody>
      </p:sp>
      <p:pic>
        <p:nvPicPr>
          <p:cNvPr id="8" name="Imagen 7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BFF83E7-0D75-0B0B-4962-CA3D075B2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50" y="1862371"/>
            <a:ext cx="4075619" cy="3552441"/>
          </a:xfrm>
          <a:prstGeom prst="rect">
            <a:avLst/>
          </a:prstGeom>
        </p:spPr>
      </p:pic>
      <p:pic>
        <p:nvPicPr>
          <p:cNvPr id="12" name="Imagen 11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EA13B3CE-EA4E-42C3-337F-A1E7B3EAC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08762">
            <a:off x="7893910" y="5301129"/>
            <a:ext cx="2667862" cy="111677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6BDFC33-F8BF-2CC3-2F42-4A14B4B29223}"/>
              </a:ext>
            </a:extLst>
          </p:cNvPr>
          <p:cNvSpPr/>
          <p:nvPr/>
        </p:nvSpPr>
        <p:spPr>
          <a:xfrm>
            <a:off x="469294" y="1322749"/>
            <a:ext cx="3127773" cy="143478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27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34A00EA-6BC6-0C3C-099E-148842B22924}"/>
              </a:ext>
            </a:extLst>
          </p:cNvPr>
          <p:cNvSpPr txBox="1"/>
          <p:nvPr/>
        </p:nvSpPr>
        <p:spPr>
          <a:xfrm>
            <a:off x="936172" y="1832631"/>
            <a:ext cx="10813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rgbClr val="452B48"/>
                </a:solidFill>
              </a:rPr>
              <a:t>Muchos modelos de NLP se basan en “estructuras matemáticas” similares a las de ML </a:t>
            </a:r>
            <a:r>
              <a:rPr lang="es-ES" sz="2000" dirty="0">
                <a:solidFill>
                  <a:srgbClr val="452B48"/>
                </a:solidFill>
                <a:sym typeface="Wingdings" pitchFamily="2" charset="2"/>
              </a:rPr>
              <a:t> ES UN CAMPO CIENTÍFICO ENTERO (el primer corpus es de los 60s).</a:t>
            </a:r>
            <a:endParaRPr lang="es-ES" sz="2000" dirty="0">
              <a:solidFill>
                <a:srgbClr val="452B4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88B783-BAE3-14B3-B19A-41996D6C4E81}"/>
              </a:ext>
            </a:extLst>
          </p:cNvPr>
          <p:cNvSpPr txBox="1"/>
          <p:nvPr/>
        </p:nvSpPr>
        <p:spPr>
          <a:xfrm>
            <a:off x="936172" y="2661499"/>
            <a:ext cx="6804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solidFill>
                  <a:srgbClr val="452B48"/>
                </a:solidFill>
              </a:rPr>
              <a:t>Otra posibilidad es predecir la probabilidad de letras, sílabas o palabras.</a:t>
            </a: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75B0F8C0-B3FA-7B5C-29B8-69026DD2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680" y="2459751"/>
            <a:ext cx="3960573" cy="2886380"/>
          </a:xfrm>
          <a:prstGeom prst="rect">
            <a:avLst/>
          </a:prstGeom>
        </p:spPr>
      </p:pic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A2E4022-987E-3BB6-87CF-DE16B3FE1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57" y="3902941"/>
            <a:ext cx="5539327" cy="101285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F26FA9D-BC5D-B808-7840-76041351BA5D}"/>
              </a:ext>
            </a:extLst>
          </p:cNvPr>
          <p:cNvSpPr txBox="1"/>
          <p:nvPr/>
        </p:nvSpPr>
        <p:spPr>
          <a:xfrm>
            <a:off x="1040536" y="1365798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75715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8A85D80-ACD4-B78F-AFFB-83CC16DAD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4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3D89D1-8417-A36C-A7B4-3BA26096AC2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5" name="Título 27">
            <a:extLst>
              <a:ext uri="{FF2B5EF4-FFF2-40B4-BE49-F238E27FC236}">
                <a16:creationId xmlns:a16="http://schemas.microsoft.com/office/drawing/2014/main" id="{6F71777B-5A38-03A7-4BF5-3062D3929A81}"/>
              </a:ext>
            </a:extLst>
          </p:cNvPr>
          <p:cNvSpPr txBox="1">
            <a:spLocks/>
          </p:cNvSpPr>
          <p:nvPr/>
        </p:nvSpPr>
        <p:spPr>
          <a:xfrm>
            <a:off x="511530" y="1076474"/>
            <a:ext cx="2934035" cy="18938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1276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1" i="0" kern="1200" cap="none" spc="0" baseline="0" dirty="0">
                <a:solidFill>
                  <a:sysClr val="windowText" lastClr="000000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  <a:lvl2pPr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2pPr>
            <a:lvl3pPr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3pPr>
            <a:lvl4pPr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4pPr>
            <a:lvl5pPr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5pPr>
            <a:lvl6pPr marL="609570"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6pPr>
            <a:lvl7pPr marL="1219140"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7pPr>
            <a:lvl8pPr marL="1828709"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8pPr>
            <a:lvl9pPr marL="2438278"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>
                <a:solidFill>
                  <a:srgbClr val="0060AB"/>
                </a:solidFill>
              </a:rPr>
              <a:t>ALGO ¿CONFIDENCIAL?</a:t>
            </a:r>
          </a:p>
        </p:txBody>
      </p:sp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95B083D5-E732-A883-62EC-E617BD83C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13" y="579635"/>
            <a:ext cx="6560023" cy="4920017"/>
          </a:xfrm>
          <a:prstGeom prst="rect">
            <a:avLst/>
          </a:prstGeom>
        </p:spPr>
      </p:pic>
      <p:pic>
        <p:nvPicPr>
          <p:cNvPr id="9" name="Imagen 8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BFD2340-8E2F-A031-DAA9-3B171CDE3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60" y="2531165"/>
            <a:ext cx="5139635" cy="3854726"/>
          </a:xfrm>
          <a:prstGeom prst="rect">
            <a:avLst/>
          </a:prstGeom>
        </p:spPr>
      </p:pic>
      <p:sp>
        <p:nvSpPr>
          <p:cNvPr id="10" name="Título 17">
            <a:extLst>
              <a:ext uri="{FF2B5EF4-FFF2-40B4-BE49-F238E27FC236}">
                <a16:creationId xmlns:a16="http://schemas.microsoft.com/office/drawing/2014/main" id="{71FDA78C-A0C7-FEC2-A285-F204503B5D5F}"/>
              </a:ext>
            </a:extLst>
          </p:cNvPr>
          <p:cNvSpPr txBox="1">
            <a:spLocks/>
          </p:cNvSpPr>
          <p:nvPr/>
        </p:nvSpPr>
        <p:spPr>
          <a:xfrm>
            <a:off x="3628714" y="5657103"/>
            <a:ext cx="4027799" cy="571337"/>
          </a:xfrm>
          <a:prstGeom prst="rect">
            <a:avLst/>
          </a:prstGeom>
        </p:spPr>
        <p:txBody>
          <a:bodyPr/>
          <a:lstStyle>
            <a:lvl1pPr algn="l" defTabSz="81276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1" i="0" kern="1200" cap="none" spc="0" baseline="0" dirty="0">
                <a:solidFill>
                  <a:sysClr val="windowText" lastClr="000000"/>
                </a:solidFill>
                <a:latin typeface="+mj-lt"/>
                <a:ea typeface="ヒラギノ角ゴ Pro W3" charset="0"/>
                <a:cs typeface="ヒラギノ角ゴ Pro W3" charset="0"/>
              </a:defRPr>
            </a:lvl1pPr>
            <a:lvl2pPr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2pPr>
            <a:lvl3pPr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3pPr>
            <a:lvl4pPr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4pPr>
            <a:lvl5pPr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5pPr>
            <a:lvl6pPr marL="609570"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6pPr>
            <a:lvl7pPr marL="1219140"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7pPr>
            <a:lvl8pPr marL="1828709"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8pPr>
            <a:lvl9pPr marL="2438278" algn="ctr" defTabSz="609570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Arial Black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sz="1400" dirty="0"/>
              <a:t>VICE-PRESIDENTE DE IA E INNOVACIÓN, MICROSOFT (REDMOND)</a:t>
            </a:r>
          </a:p>
        </p:txBody>
      </p:sp>
    </p:spTree>
    <p:extLst>
      <p:ext uri="{BB962C8B-B14F-4D97-AF65-F5344CB8AC3E}">
        <p14:creationId xmlns:p14="http://schemas.microsoft.com/office/powerpoint/2010/main" val="14269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2F48E4F-D708-2C39-1910-A124B064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25" y="790833"/>
            <a:ext cx="8566018" cy="2190017"/>
          </a:xfrm>
          <a:prstGeom prst="rect">
            <a:avLst/>
          </a:prstGeom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FB7EFCE-03F2-6208-1A47-65B095AD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3429000"/>
            <a:ext cx="7518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2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arcador de contenido 25">
            <a:extLst>
              <a:ext uri="{FF2B5EF4-FFF2-40B4-BE49-F238E27FC236}">
                <a16:creationId xmlns:a16="http://schemas.microsoft.com/office/drawing/2014/main" id="{3AB4CAD5-4205-D181-729E-AF168FA3A1C2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508000" y="2690812"/>
            <a:ext cx="3471863" cy="3471863"/>
          </a:xfr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E7523137-BA55-443E-3B9A-7597E7F1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16" y="1135909"/>
            <a:ext cx="11183112" cy="457200"/>
          </a:xfrm>
        </p:spPr>
        <p:txBody>
          <a:bodyPr/>
          <a:lstStyle/>
          <a:p>
            <a:r>
              <a:rPr lang="es-ES" dirty="0">
                <a:solidFill>
                  <a:srgbClr val="0060AB"/>
                </a:solidFill>
              </a:rPr>
              <a:t>¿Cómo investigamos en Biomedicina?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DE5580A3-F01A-A199-FCCF-1F6FA12C54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solidFill>
                  <a:srgbClr val="0060AB"/>
                </a:solidFill>
              </a:rPr>
              <a:t>Tipos de problemas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D9EB2607-98A0-4104-0AD2-E737FA93ED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>
                <a:solidFill>
                  <a:srgbClr val="0060AB"/>
                </a:solidFill>
              </a:rPr>
              <a:t>¿Cómo encontramos “la verdad”?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912BF28A-37EA-5203-AD63-A2072B88E9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>
                <a:solidFill>
                  <a:srgbClr val="0060AB"/>
                </a:solidFill>
              </a:rPr>
              <a:t>¿Qué sabemos hasta ahora?</a:t>
            </a:r>
          </a:p>
        </p:txBody>
      </p:sp>
      <p:pic>
        <p:nvPicPr>
          <p:cNvPr id="27" name="Marcador de contenido 26">
            <a:extLst>
              <a:ext uri="{FF2B5EF4-FFF2-40B4-BE49-F238E27FC236}">
                <a16:creationId xmlns:a16="http://schemas.microsoft.com/office/drawing/2014/main" id="{439E4263-EFF0-BBCA-CF26-48F4A87DA6E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/>
          <a:stretch>
            <a:fillRect/>
          </a:stretch>
        </p:blipFill>
        <p:spPr>
          <a:xfrm>
            <a:off x="4362450" y="2690812"/>
            <a:ext cx="3471863" cy="3471863"/>
          </a:xfrm>
        </p:spPr>
      </p:pic>
      <p:pic>
        <p:nvPicPr>
          <p:cNvPr id="28" name="Marcador de contenido 27">
            <a:extLst>
              <a:ext uri="{FF2B5EF4-FFF2-40B4-BE49-F238E27FC236}">
                <a16:creationId xmlns:a16="http://schemas.microsoft.com/office/drawing/2014/main" id="{73A2145C-F881-F104-F2DE-C5B4DD59BC10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5"/>
          <a:stretch>
            <a:fillRect/>
          </a:stretch>
        </p:blipFill>
        <p:spPr>
          <a:xfrm>
            <a:off x="8215313" y="2690813"/>
            <a:ext cx="3471862" cy="3471862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974309-0363-E1B9-1A52-D37EACFA07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5</a:t>
            </a:fld>
            <a:endParaRPr lang="en-US" dirty="0"/>
          </a:p>
        </p:txBody>
      </p:sp>
      <p:sp>
        <p:nvSpPr>
          <p:cNvPr id="17" name="Marcador de fecha 16">
            <a:extLst>
              <a:ext uri="{FF2B5EF4-FFF2-40B4-BE49-F238E27FC236}">
                <a16:creationId xmlns:a16="http://schemas.microsoft.com/office/drawing/2014/main" id="{83626A1A-93A7-8F86-0B39-976810F985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3CBCEEC7-90ED-31AD-279E-2D136CA5A265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DEFINICIONES</a:t>
            </a:r>
          </a:p>
        </p:txBody>
      </p:sp>
    </p:spTree>
    <p:extLst>
      <p:ext uri="{BB962C8B-B14F-4D97-AF65-F5344CB8AC3E}">
        <p14:creationId xmlns:p14="http://schemas.microsoft.com/office/powerpoint/2010/main" val="377070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 build="p"/>
      <p:bldP spid="2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72A650-F3F8-9560-D1C6-DF14063D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18" y="3189628"/>
            <a:ext cx="3783000" cy="3212547"/>
          </a:xfrm>
          <a:prstGeom prst="rect">
            <a:avLst/>
          </a:prstGeom>
        </p:spPr>
      </p:pic>
      <p:pic>
        <p:nvPicPr>
          <p:cNvPr id="11" name="Imagen 10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D9EC05C-4767-9296-611F-60311C5CB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18" y="393369"/>
            <a:ext cx="4953957" cy="2547116"/>
          </a:xfrm>
          <a:prstGeom prst="rect">
            <a:avLst/>
          </a:prstGeom>
        </p:spPr>
      </p:pic>
      <p:pic>
        <p:nvPicPr>
          <p:cNvPr id="13" name="Imagen 1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857CC9F-11B2-D568-BA7C-3F9223098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369" y="3917515"/>
            <a:ext cx="6555770" cy="1756775"/>
          </a:xfrm>
          <a:prstGeom prst="rect">
            <a:avLst/>
          </a:prstGeom>
        </p:spPr>
      </p:pic>
      <p:pic>
        <p:nvPicPr>
          <p:cNvPr id="15" name="Imagen 14" descr="Texto, Carta&#10;&#10;Descripción generada automáticamente">
            <a:extLst>
              <a:ext uri="{FF2B5EF4-FFF2-40B4-BE49-F238E27FC236}">
                <a16:creationId xmlns:a16="http://schemas.microsoft.com/office/drawing/2014/main" id="{E1C50139-88B7-CC59-E80C-97A04539B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687" y="1529503"/>
            <a:ext cx="4995133" cy="162145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90D0103-AA47-4B4F-A442-6700B009035C}"/>
              </a:ext>
            </a:extLst>
          </p:cNvPr>
          <p:cNvSpPr/>
          <p:nvPr/>
        </p:nvSpPr>
        <p:spPr>
          <a:xfrm>
            <a:off x="8450508" y="2340231"/>
            <a:ext cx="2522292" cy="143477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EA990AC-4006-588C-54D1-0AB3026E4EF2}"/>
              </a:ext>
            </a:extLst>
          </p:cNvPr>
          <p:cNvSpPr/>
          <p:nvPr/>
        </p:nvSpPr>
        <p:spPr>
          <a:xfrm>
            <a:off x="6145961" y="2721106"/>
            <a:ext cx="2522292" cy="143477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89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BFAEDA2-9864-8442-04A1-04495953D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rgbClr val="0060AB"/>
                </a:solidFill>
              </a:rPr>
              <a:t>Antes de avanzar…¿Bioinformática, bioestadística o Ciencia de Datos?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844D0221-1F1C-2DFE-4A9C-1675BEB235E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196181" y="2209800"/>
            <a:ext cx="4011613" cy="4011613"/>
          </a:xfr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ABBA2559-8018-9B57-7AA2-116A5DB3514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984206" y="2209800"/>
            <a:ext cx="4011613" cy="4011613"/>
          </a:xfr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79229C-99B6-1E7A-54AD-4F1F37846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7</a:t>
            </a:fld>
            <a:endParaRPr lang="en-US" dirty="0"/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4FAFEB3E-E413-FBB8-F522-0BD8B84F10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2" name="Marcador de fecha 3">
            <a:extLst>
              <a:ext uri="{FF2B5EF4-FFF2-40B4-BE49-F238E27FC236}">
                <a16:creationId xmlns:a16="http://schemas.microsoft.com/office/drawing/2014/main" id="{7778D849-385D-81A7-3CE8-ADA9067A426A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DEFINICIONES</a:t>
            </a:r>
          </a:p>
        </p:txBody>
      </p:sp>
    </p:spTree>
    <p:extLst>
      <p:ext uri="{BB962C8B-B14F-4D97-AF65-F5344CB8AC3E}">
        <p14:creationId xmlns:p14="http://schemas.microsoft.com/office/powerpoint/2010/main" val="308100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78754DB-54DC-DA5F-A540-3CAF298C9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0" y="450639"/>
            <a:ext cx="6438900" cy="45212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0689436-20E5-28BC-093B-3E0FF772D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8</a:t>
            </a:fld>
            <a:endParaRPr lang="en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9427CF-9E03-DD46-591D-71DE2FB639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5BA002E-331A-3143-8EF5-052A58E9F12D}" type="datetime6">
              <a:rPr lang="es-ES" smtClean="0"/>
              <a:t>septiembre de 2024</a:t>
            </a:fld>
            <a:endParaRPr lang="es-ES" dirty="0"/>
          </a:p>
        </p:txBody>
      </p:sp>
      <p:sp>
        <p:nvSpPr>
          <p:cNvPr id="5" name="Marcador de fecha 3">
            <a:extLst>
              <a:ext uri="{FF2B5EF4-FFF2-40B4-BE49-F238E27FC236}">
                <a16:creationId xmlns:a16="http://schemas.microsoft.com/office/drawing/2014/main" id="{7344B3EC-2E77-BCD1-DF9C-2C357ADEA99C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DEFINICIONES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8756E4-B5A3-B658-4518-990918063BD3}"/>
              </a:ext>
            </a:extLst>
          </p:cNvPr>
          <p:cNvSpPr txBox="1"/>
          <p:nvPr/>
        </p:nvSpPr>
        <p:spPr>
          <a:xfrm>
            <a:off x="1627954" y="5240636"/>
            <a:ext cx="9141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60AB"/>
                </a:solidFill>
                <a:latin typeface="+mj-lt"/>
              </a:rPr>
              <a:t>La ciencia de datos es interdisciplinar e implica extraer conocimiento a partir de datos.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4CDF5F-F556-FD1D-5C4B-1EA5FE9C4990}"/>
              </a:ext>
            </a:extLst>
          </p:cNvPr>
          <p:cNvSpPr txBox="1"/>
          <p:nvPr/>
        </p:nvSpPr>
        <p:spPr>
          <a:xfrm>
            <a:off x="7908893" y="1675370"/>
            <a:ext cx="29297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060AB"/>
                </a:solidFill>
                <a:latin typeface="+mj-lt"/>
              </a:rPr>
              <a:t>No es programación: [a buena parte de la] programación “no le importan los datos”: ”leyes para ordenadores”.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060AB"/>
                </a:solidFill>
                <a:latin typeface="+mj-lt"/>
              </a:rPr>
              <a:t>No es estadística: agrega partes como </a:t>
            </a:r>
            <a:r>
              <a:rPr lang="es-ES" sz="1200" b="1" dirty="0" err="1">
                <a:solidFill>
                  <a:srgbClr val="0060AB"/>
                </a:solidFill>
                <a:latin typeface="+mj-lt"/>
              </a:rPr>
              <a:t>big</a:t>
            </a:r>
            <a:r>
              <a:rPr lang="es-ES" sz="1200" b="1" dirty="0">
                <a:solidFill>
                  <a:srgbClr val="0060AB"/>
                </a:solidFill>
                <a:latin typeface="+mj-lt"/>
              </a:rPr>
              <a:t>-data (específicos) y aplicaciones dirigidas.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060AB"/>
                </a:solidFill>
                <a:latin typeface="+mj-lt"/>
              </a:rPr>
              <a:t>No es BI:  (retrospección) es también prospección y se aplica a más áreas que los negocios.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060AB"/>
                </a:solidFill>
                <a:latin typeface="+mj-lt"/>
              </a:rPr>
              <a:t>No es ML (solamente): ciencia de datos incluye todo lo necesario para la ingesta de datos y su presentación.</a:t>
            </a:r>
          </a:p>
        </p:txBody>
      </p:sp>
    </p:spTree>
    <p:extLst>
      <p:ext uri="{BB962C8B-B14F-4D97-AF65-F5344CB8AC3E}">
        <p14:creationId xmlns:p14="http://schemas.microsoft.com/office/powerpoint/2010/main" val="46710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77D340C-5934-1256-D936-B3358BB0202B}"/>
              </a:ext>
            </a:extLst>
          </p:cNvPr>
          <p:cNvSpPr txBox="1"/>
          <p:nvPr/>
        </p:nvSpPr>
        <p:spPr>
          <a:xfrm>
            <a:off x="959938" y="2565799"/>
            <a:ext cx="28787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60AB"/>
                </a:solidFill>
              </a:rPr>
              <a:t>¿Desde dónde quieres llegar a la ciencia de datos?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962566C-C275-9DC1-2685-E4BEBB2ED4E5}"/>
              </a:ext>
            </a:extLst>
          </p:cNvPr>
          <p:cNvSpPr txBox="1"/>
          <p:nvPr/>
        </p:nvSpPr>
        <p:spPr>
          <a:xfrm>
            <a:off x="4364924" y="2470096"/>
            <a:ext cx="2784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060AB"/>
                </a:solidFill>
              </a:rPr>
              <a:t>Matemática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0734225-10BA-C103-9C61-5739F20C03B1}"/>
              </a:ext>
            </a:extLst>
          </p:cNvPr>
          <p:cNvSpPr txBox="1"/>
          <p:nvPr/>
        </p:nvSpPr>
        <p:spPr>
          <a:xfrm>
            <a:off x="4364924" y="3226970"/>
            <a:ext cx="2784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060AB"/>
                </a:solidFill>
              </a:rPr>
              <a:t>Estadística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EE882D-B3D9-6E47-E71E-0080E686C17C}"/>
              </a:ext>
            </a:extLst>
          </p:cNvPr>
          <p:cNvSpPr txBox="1"/>
          <p:nvPr/>
        </p:nvSpPr>
        <p:spPr>
          <a:xfrm>
            <a:off x="4364924" y="3983842"/>
            <a:ext cx="3121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060AB"/>
                </a:solidFill>
              </a:rPr>
              <a:t>Programación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E23638C-94E1-A407-6A4A-59029B4BE120}"/>
              </a:ext>
            </a:extLst>
          </p:cNvPr>
          <p:cNvSpPr/>
          <p:nvPr/>
        </p:nvSpPr>
        <p:spPr>
          <a:xfrm>
            <a:off x="4150568" y="3263278"/>
            <a:ext cx="2457485" cy="703244"/>
          </a:xfrm>
          <a:custGeom>
            <a:avLst/>
            <a:gdLst>
              <a:gd name="connsiteX0" fmla="*/ 247152 w 2457485"/>
              <a:gd name="connsiteY0" fmla="*/ 281107 h 703244"/>
              <a:gd name="connsiteX1" fmla="*/ 1197859 w 2457485"/>
              <a:gd name="connsiteY1" fmla="*/ 1075 h 703244"/>
              <a:gd name="connsiteX2" fmla="*/ 2457485 w 2457485"/>
              <a:gd name="connsiteY2" fmla="*/ 194610 h 703244"/>
              <a:gd name="connsiteX3" fmla="*/ 1556205 w 2457485"/>
              <a:gd name="connsiteY3" fmla="*/ 486998 h 703244"/>
              <a:gd name="connsiteX4" fmla="*/ 247152 w 2457485"/>
              <a:gd name="connsiteY4" fmla="*/ 281107 h 70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85" h="703244" extrusionOk="0">
                <a:moveTo>
                  <a:pt x="247152" y="281107"/>
                </a:moveTo>
                <a:cubicBezTo>
                  <a:pt x="-379909" y="-267160"/>
                  <a:pt x="94207" y="190055"/>
                  <a:pt x="1197859" y="1075"/>
                </a:cubicBezTo>
                <a:cubicBezTo>
                  <a:pt x="1993761" y="42290"/>
                  <a:pt x="2327016" y="37278"/>
                  <a:pt x="2457485" y="194610"/>
                </a:cubicBezTo>
                <a:cubicBezTo>
                  <a:pt x="2110402" y="695036"/>
                  <a:pt x="2072608" y="949791"/>
                  <a:pt x="1556205" y="486998"/>
                </a:cubicBezTo>
                <a:cubicBezTo>
                  <a:pt x="724490" y="360293"/>
                  <a:pt x="456246" y="542495"/>
                  <a:pt x="247152" y="281107"/>
                </a:cubicBezTo>
                <a:close/>
              </a:path>
            </a:pathLst>
          </a:custGeom>
          <a:noFill/>
          <a:ln w="57150">
            <a:solidFill>
              <a:srgbClr val="FE7543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08037 w 2418370"/>
                      <a:gd name="connsiteY0" fmla="*/ 280032 h 780878"/>
                      <a:gd name="connsiteX1" fmla="*/ 1158744 w 2418370"/>
                      <a:gd name="connsiteY1" fmla="*/ 0 h 780878"/>
                      <a:gd name="connsiteX2" fmla="*/ 2418370 w 2418370"/>
                      <a:gd name="connsiteY2" fmla="*/ 193535 h 780878"/>
                      <a:gd name="connsiteX3" fmla="*/ 1875436 w 2418370"/>
                      <a:gd name="connsiteY3" fmla="*/ 634204 h 780878"/>
                      <a:gd name="connsiteX4" fmla="*/ 208037 w 2418370"/>
                      <a:gd name="connsiteY4" fmla="*/ 280032 h 780878"/>
                      <a:gd name="connsiteX0" fmla="*/ 247152 w 2457485"/>
                      <a:gd name="connsiteY0" fmla="*/ 281107 h 703244"/>
                      <a:gd name="connsiteX1" fmla="*/ 1197859 w 2457485"/>
                      <a:gd name="connsiteY1" fmla="*/ 1075 h 703244"/>
                      <a:gd name="connsiteX2" fmla="*/ 2457485 w 2457485"/>
                      <a:gd name="connsiteY2" fmla="*/ 194610 h 703244"/>
                      <a:gd name="connsiteX3" fmla="*/ 1556205 w 2457485"/>
                      <a:gd name="connsiteY3" fmla="*/ 486998 h 703244"/>
                      <a:gd name="connsiteX4" fmla="*/ 247152 w 2457485"/>
                      <a:gd name="connsiteY4" fmla="*/ 281107 h 7032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7485" h="703244" extrusionOk="0">
                        <a:moveTo>
                          <a:pt x="247152" y="281107"/>
                        </a:moveTo>
                        <a:cubicBezTo>
                          <a:pt x="-341657" y="-243565"/>
                          <a:pt x="179619" y="157999"/>
                          <a:pt x="1197859" y="1075"/>
                        </a:cubicBezTo>
                        <a:cubicBezTo>
                          <a:pt x="1944868" y="31997"/>
                          <a:pt x="2336839" y="36966"/>
                          <a:pt x="2457485" y="194610"/>
                        </a:cubicBezTo>
                        <a:cubicBezTo>
                          <a:pt x="2172565" y="634331"/>
                          <a:pt x="2077387" y="923373"/>
                          <a:pt x="1556205" y="486998"/>
                        </a:cubicBezTo>
                        <a:cubicBezTo>
                          <a:pt x="775207" y="388042"/>
                          <a:pt x="415423" y="522989"/>
                          <a:pt x="247152" y="281107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1">
              <a:solidFill>
                <a:srgbClr val="0060AB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F11E116-DAA5-3553-3D2B-A4AB98A0C8D7}"/>
              </a:ext>
            </a:extLst>
          </p:cNvPr>
          <p:cNvSpPr txBox="1"/>
          <p:nvPr/>
        </p:nvSpPr>
        <p:spPr>
          <a:xfrm>
            <a:off x="2859915" y="869183"/>
            <a:ext cx="6662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b="1" dirty="0">
                <a:solidFill>
                  <a:srgbClr val="0060AB"/>
                </a:solidFill>
              </a:rPr>
              <a:t>Todos los caminos conducen a…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5FA2E03-6B7A-468B-406C-4F35B00224A5}"/>
              </a:ext>
            </a:extLst>
          </p:cNvPr>
          <p:cNvGrpSpPr/>
          <p:nvPr/>
        </p:nvGrpSpPr>
        <p:grpSpPr>
          <a:xfrm>
            <a:off x="7756862" y="1921930"/>
            <a:ext cx="3853951" cy="3014140"/>
            <a:chOff x="7794283" y="1943037"/>
            <a:chExt cx="3853951" cy="301414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5EBE7CE-0334-AE77-7483-286486EF4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4283" y="2081537"/>
              <a:ext cx="3853951" cy="2875640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6AD35E65-DD8E-EB6B-E05F-D624B4E6CE76}"/>
                </a:ext>
              </a:extLst>
            </p:cNvPr>
            <p:cNvSpPr txBox="1"/>
            <p:nvPr/>
          </p:nvSpPr>
          <p:spPr>
            <a:xfrm>
              <a:off x="8713060" y="1943037"/>
              <a:ext cx="1941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600" b="1" dirty="0" err="1">
                  <a:solidFill>
                    <a:srgbClr val="0060AB"/>
                  </a:solidFill>
                </a:rPr>
                <a:t>The</a:t>
              </a:r>
              <a:r>
                <a:rPr lang="es-ES" sz="1600" b="1" dirty="0">
                  <a:solidFill>
                    <a:srgbClr val="0060AB"/>
                  </a:solidFill>
                </a:rPr>
                <a:t> Golden </a:t>
              </a:r>
              <a:r>
                <a:rPr lang="es-ES" sz="1600" b="1" dirty="0" err="1">
                  <a:solidFill>
                    <a:srgbClr val="0060AB"/>
                  </a:solidFill>
                </a:rPr>
                <a:t>Circle</a:t>
              </a:r>
              <a:endParaRPr lang="es-ES" sz="1600" b="1" dirty="0">
                <a:solidFill>
                  <a:srgbClr val="0060AB"/>
                </a:solidFill>
              </a:endParaRPr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AE6D92E5-E294-6B47-BD7D-FD34C3A279D2}"/>
              </a:ext>
            </a:extLst>
          </p:cNvPr>
          <p:cNvSpPr/>
          <p:nvPr/>
        </p:nvSpPr>
        <p:spPr>
          <a:xfrm>
            <a:off x="9051173" y="3742100"/>
            <a:ext cx="1265331" cy="492837"/>
          </a:xfrm>
          <a:custGeom>
            <a:avLst/>
            <a:gdLst>
              <a:gd name="connsiteX0" fmla="*/ 0 w 1265331"/>
              <a:gd name="connsiteY0" fmla="*/ 246419 h 492837"/>
              <a:gd name="connsiteX1" fmla="*/ 632666 w 1265331"/>
              <a:gd name="connsiteY1" fmla="*/ 0 h 492837"/>
              <a:gd name="connsiteX2" fmla="*/ 1265332 w 1265331"/>
              <a:gd name="connsiteY2" fmla="*/ 246419 h 492837"/>
              <a:gd name="connsiteX3" fmla="*/ 632666 w 1265331"/>
              <a:gd name="connsiteY3" fmla="*/ 492838 h 492837"/>
              <a:gd name="connsiteX4" fmla="*/ 0 w 1265331"/>
              <a:gd name="connsiteY4" fmla="*/ 246419 h 49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331" h="492837" extrusionOk="0">
                <a:moveTo>
                  <a:pt x="0" y="246419"/>
                </a:moveTo>
                <a:cubicBezTo>
                  <a:pt x="-45713" y="82129"/>
                  <a:pt x="270574" y="4759"/>
                  <a:pt x="632666" y="0"/>
                </a:cubicBezTo>
                <a:cubicBezTo>
                  <a:pt x="1011229" y="6137"/>
                  <a:pt x="1229967" y="111450"/>
                  <a:pt x="1265332" y="246419"/>
                </a:cubicBezTo>
                <a:cubicBezTo>
                  <a:pt x="1209703" y="436837"/>
                  <a:pt x="975257" y="530541"/>
                  <a:pt x="632666" y="492838"/>
                </a:cubicBezTo>
                <a:cubicBezTo>
                  <a:pt x="277113" y="489478"/>
                  <a:pt x="3822" y="384338"/>
                  <a:pt x="0" y="246419"/>
                </a:cubicBezTo>
                <a:close/>
              </a:path>
            </a:pathLst>
          </a:custGeom>
          <a:noFill/>
          <a:ln w="57150">
            <a:solidFill>
              <a:srgbClr val="E5648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B6CBD06-A4DD-ED3B-1078-11CC293837BD}"/>
              </a:ext>
            </a:extLst>
          </p:cNvPr>
          <p:cNvSpPr/>
          <p:nvPr/>
        </p:nvSpPr>
        <p:spPr>
          <a:xfrm>
            <a:off x="9051173" y="4210103"/>
            <a:ext cx="1265331" cy="492837"/>
          </a:xfrm>
          <a:custGeom>
            <a:avLst/>
            <a:gdLst>
              <a:gd name="connsiteX0" fmla="*/ 0 w 1265331"/>
              <a:gd name="connsiteY0" fmla="*/ 246419 h 492837"/>
              <a:gd name="connsiteX1" fmla="*/ 632666 w 1265331"/>
              <a:gd name="connsiteY1" fmla="*/ 0 h 492837"/>
              <a:gd name="connsiteX2" fmla="*/ 1265332 w 1265331"/>
              <a:gd name="connsiteY2" fmla="*/ 246419 h 492837"/>
              <a:gd name="connsiteX3" fmla="*/ 632666 w 1265331"/>
              <a:gd name="connsiteY3" fmla="*/ 492838 h 492837"/>
              <a:gd name="connsiteX4" fmla="*/ 0 w 1265331"/>
              <a:gd name="connsiteY4" fmla="*/ 246419 h 49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331" h="492837" extrusionOk="0">
                <a:moveTo>
                  <a:pt x="0" y="246419"/>
                </a:moveTo>
                <a:cubicBezTo>
                  <a:pt x="-45713" y="82129"/>
                  <a:pt x="270574" y="4759"/>
                  <a:pt x="632666" y="0"/>
                </a:cubicBezTo>
                <a:cubicBezTo>
                  <a:pt x="1011229" y="6137"/>
                  <a:pt x="1229967" y="111450"/>
                  <a:pt x="1265332" y="246419"/>
                </a:cubicBezTo>
                <a:cubicBezTo>
                  <a:pt x="1209703" y="436837"/>
                  <a:pt x="975257" y="530541"/>
                  <a:pt x="632666" y="492838"/>
                </a:cubicBezTo>
                <a:cubicBezTo>
                  <a:pt x="277113" y="489478"/>
                  <a:pt x="3822" y="384338"/>
                  <a:pt x="0" y="246419"/>
                </a:cubicBezTo>
                <a:close/>
              </a:path>
            </a:pathLst>
          </a:custGeom>
          <a:noFill/>
          <a:ln w="57150">
            <a:solidFill>
              <a:srgbClr val="39538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1">
              <a:solidFill>
                <a:srgbClr val="452C48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58F7965-37F8-B1FE-0AA3-DD3931E96B20}"/>
              </a:ext>
            </a:extLst>
          </p:cNvPr>
          <p:cNvSpPr/>
          <p:nvPr/>
        </p:nvSpPr>
        <p:spPr>
          <a:xfrm>
            <a:off x="9021478" y="3198536"/>
            <a:ext cx="1265331" cy="492837"/>
          </a:xfrm>
          <a:custGeom>
            <a:avLst/>
            <a:gdLst>
              <a:gd name="connsiteX0" fmla="*/ 0 w 1265331"/>
              <a:gd name="connsiteY0" fmla="*/ 246419 h 492837"/>
              <a:gd name="connsiteX1" fmla="*/ 632666 w 1265331"/>
              <a:gd name="connsiteY1" fmla="*/ 0 h 492837"/>
              <a:gd name="connsiteX2" fmla="*/ 1265332 w 1265331"/>
              <a:gd name="connsiteY2" fmla="*/ 246419 h 492837"/>
              <a:gd name="connsiteX3" fmla="*/ 632666 w 1265331"/>
              <a:gd name="connsiteY3" fmla="*/ 492838 h 492837"/>
              <a:gd name="connsiteX4" fmla="*/ 0 w 1265331"/>
              <a:gd name="connsiteY4" fmla="*/ 246419 h 49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331" h="492837" extrusionOk="0">
                <a:moveTo>
                  <a:pt x="0" y="246419"/>
                </a:moveTo>
                <a:cubicBezTo>
                  <a:pt x="-45713" y="82129"/>
                  <a:pt x="270574" y="4759"/>
                  <a:pt x="632666" y="0"/>
                </a:cubicBezTo>
                <a:cubicBezTo>
                  <a:pt x="1011229" y="6137"/>
                  <a:pt x="1229967" y="111450"/>
                  <a:pt x="1265332" y="246419"/>
                </a:cubicBezTo>
                <a:cubicBezTo>
                  <a:pt x="1209703" y="436837"/>
                  <a:pt x="975257" y="530541"/>
                  <a:pt x="632666" y="492838"/>
                </a:cubicBezTo>
                <a:cubicBezTo>
                  <a:pt x="277113" y="489478"/>
                  <a:pt x="3822" y="384338"/>
                  <a:pt x="0" y="246419"/>
                </a:cubicBezTo>
                <a:close/>
              </a:path>
            </a:pathLst>
          </a:custGeom>
          <a:noFill/>
          <a:ln w="57150">
            <a:solidFill>
              <a:srgbClr val="4AC4BE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3" name="Marcador de fecha 3">
            <a:extLst>
              <a:ext uri="{FF2B5EF4-FFF2-40B4-BE49-F238E27FC236}">
                <a16:creationId xmlns:a16="http://schemas.microsoft.com/office/drawing/2014/main" id="{63640DE5-13C9-D18A-5376-E1BD051A0035}"/>
              </a:ext>
            </a:extLst>
          </p:cNvPr>
          <p:cNvSpPr txBox="1">
            <a:spLocks/>
          </p:cNvSpPr>
          <p:nvPr/>
        </p:nvSpPr>
        <p:spPr>
          <a:xfrm>
            <a:off x="890237" y="387543"/>
            <a:ext cx="2743200" cy="11324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Manrope" pitchFamily="2" charset="0"/>
                <a:ea typeface="ヒラギノ角ゴ Pro W3" charset="0"/>
                <a:cs typeface="ヒラギノ角ゴ Pro W3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s-ES" dirty="0"/>
              <a:t>PROBABILIDAD Y ESTADÍSTICA PARA CIENCIA DE DATOS</a:t>
            </a: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6EC56135-16F5-F525-7210-32211ACC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1530" y="382059"/>
            <a:ext cx="320040" cy="137160"/>
          </a:xfrm>
        </p:spPr>
        <p:txBody>
          <a:bodyPr/>
          <a:lstStyle/>
          <a:p>
            <a:pPr>
              <a:lnSpc>
                <a:spcPct val="120000"/>
              </a:lnSpc>
              <a:buSzPct val="80000"/>
              <a:buFont typeface="Arial" charset="0"/>
              <a:buNone/>
            </a:pPr>
            <a:fld id="{D102663D-58DE-244D-8E0B-517720744FB1}" type="slidenum">
              <a:rPr lang="en-US" smtClean="0"/>
              <a:pPr>
                <a:lnSpc>
                  <a:spcPct val="120000"/>
                </a:lnSpc>
                <a:buSzPct val="80000"/>
                <a:buFont typeface="Arial" charset="0"/>
                <a:buNone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72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8" grpId="0" animBg="1"/>
      <p:bldP spid="9" grpId="0"/>
      <p:bldP spid="12" grpId="0" animBg="1"/>
      <p:bldP spid="15" grpId="0" animBg="1"/>
      <p:bldP spid="18" grpId="0" animBg="1"/>
    </p:bldLst>
  </p:timing>
</p:sld>
</file>

<file path=ppt/theme/theme1.xml><?xml version="1.0" encoding="utf-8"?>
<a:theme xmlns:a="http://schemas.openxmlformats.org/drawingml/2006/main" name="UAX 2023 - Positivo">
  <a:themeElements>
    <a:clrScheme name="uax">
      <a:dk1>
        <a:srgbClr val="222222"/>
      </a:dk1>
      <a:lt1>
        <a:srgbClr val="FFFFFF"/>
      </a:lt1>
      <a:dk2>
        <a:srgbClr val="222222"/>
      </a:dk2>
      <a:lt2>
        <a:srgbClr val="F2F2F2"/>
      </a:lt2>
      <a:accent1>
        <a:srgbClr val="0060AB"/>
      </a:accent1>
      <a:accent2>
        <a:srgbClr val="008CF7"/>
      </a:accent2>
      <a:accent3>
        <a:srgbClr val="49ACF7"/>
      </a:accent3>
      <a:accent4>
        <a:srgbClr val="3781B9"/>
      </a:accent4>
      <a:accent5>
        <a:srgbClr val="004478"/>
      </a:accent5>
      <a:accent6>
        <a:srgbClr val="0DFCE3"/>
      </a:accent6>
      <a:hlink>
        <a:srgbClr val="F3F719"/>
      </a:hlink>
      <a:folHlink>
        <a:srgbClr val="491F69"/>
      </a:folHlink>
    </a:clrScheme>
    <a:fontScheme name="HW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lnSpc>
            <a:spcPct val="120000"/>
          </a:lnSpc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1">
              <a:lumMod val="8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20000"/>
          </a:lnSpc>
          <a:defRPr sz="1600" dirty="0" smtClean="0">
            <a:latin typeface="+mn-lt"/>
          </a:defRPr>
        </a:defPPr>
      </a:lstStyle>
    </a:txDef>
  </a:objectDefaults>
  <a:extraClrSchemeLst/>
  <a:custClrLst>
    <a:custClr name="Chart 1">
      <a:srgbClr val="00ADE8"/>
    </a:custClr>
    <a:custClr name="Chart 2">
      <a:srgbClr val="00B398"/>
    </a:custClr>
    <a:custClr name="null01">
      <a:srgbClr val="FFFFFF"/>
    </a:custClr>
    <a:custClr name="null02">
      <a:srgbClr val="FFFFFF"/>
    </a:custClr>
    <a:custClr name="Navy 50% Shade">
      <a:srgbClr val="0D193B"/>
    </a:custClr>
    <a:custClr name="Puprle 50% Shade">
      <a:srgbClr val="291737"/>
    </a:custClr>
    <a:custClr name="Burgundy 50% Shade">
      <a:srgbClr val="37152E"/>
    </a:custClr>
    <a:custClr name="Maroon 50% Shade">
      <a:srgbClr val="550028"/>
    </a:custClr>
    <a:custClr name="Pink 50% Shade">
      <a:srgbClr val="7F004B"/>
    </a:custClr>
    <a:custClr name="Yellow 50% Shade">
      <a:srgbClr val="806924"/>
    </a:custClr>
    <a:custClr name="Chart 1 50% Shade">
      <a:srgbClr val="005774"/>
    </a:custClr>
    <a:custClr name="Chart 2 50% Shade">
      <a:srgbClr val="005A4C"/>
    </a:custClr>
    <a:custClr name="Chart 2 50% Shade">
      <a:srgbClr val="FFFFFF"/>
    </a:custClr>
    <a:custClr name="Chart 2 50% Shade">
      <a:srgbClr val="FFFFFF"/>
    </a:custClr>
    <a:custClr name="Navy 90% Tint">
      <a:srgbClr val="E7E9F0"/>
    </a:custClr>
    <a:custClr name="Purple 90% Tint">
      <a:srgbClr val="EDE7F0"/>
    </a:custClr>
    <a:custClr name="Burgundy 90% Tint">
      <a:srgbClr val="EFE9EE"/>
    </a:custClr>
    <a:custClr name="Maroon 90% Tint">
      <a:srgbClr val="F6E4EC"/>
    </a:custClr>
    <a:custClr name="Pink 90% Tint">
      <a:srgbClr val="FFE6F4"/>
    </a:custClr>
    <a:custClr name="Yellow 90% Tint">
      <a:srgbClr val="FFFAED"/>
    </a:custClr>
  </a:custClrLst>
  <a:extLst>
    <a:ext uri="{05A4C25C-085E-4340-85A3-A5531E510DB2}">
      <thm15:themeFamily xmlns:thm15="http://schemas.microsoft.com/office/thememl/2012/main" name="Presentation1" id="{B941F624-0BF1-402A-BDD8-853BF142226A}" vid="{8AFC18C5-D10C-478C-9FD4-45F21C0DB0D6}"/>
    </a:ext>
  </a:extLst>
</a:theme>
</file>

<file path=ppt/theme/theme2.xml><?xml version="1.0" encoding="utf-8"?>
<a:theme xmlns:a="http://schemas.openxmlformats.org/drawingml/2006/main" name="UAX 2023 - Negativo">
  <a:themeElements>
    <a:clrScheme name="uax">
      <a:dk1>
        <a:srgbClr val="222222"/>
      </a:dk1>
      <a:lt1>
        <a:srgbClr val="FFFFFF"/>
      </a:lt1>
      <a:dk2>
        <a:srgbClr val="222222"/>
      </a:dk2>
      <a:lt2>
        <a:srgbClr val="F2F2F2"/>
      </a:lt2>
      <a:accent1>
        <a:srgbClr val="0060AB"/>
      </a:accent1>
      <a:accent2>
        <a:srgbClr val="008CF7"/>
      </a:accent2>
      <a:accent3>
        <a:srgbClr val="49ACF7"/>
      </a:accent3>
      <a:accent4>
        <a:srgbClr val="3781B9"/>
      </a:accent4>
      <a:accent5>
        <a:srgbClr val="004478"/>
      </a:accent5>
      <a:accent6>
        <a:srgbClr val="0DFCE3"/>
      </a:accent6>
      <a:hlink>
        <a:srgbClr val="F3F719"/>
      </a:hlink>
      <a:folHlink>
        <a:srgbClr val="491F69"/>
      </a:folHlink>
    </a:clrScheme>
    <a:fontScheme name="HW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lnSpc>
            <a:spcPct val="120000"/>
          </a:lnSpc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bg1">
              <a:lumMod val="8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20000"/>
          </a:lnSpc>
          <a:defRPr sz="1600" dirty="0" smtClean="0">
            <a:latin typeface="+mn-lt"/>
          </a:defRPr>
        </a:defPPr>
      </a:lstStyle>
    </a:txDef>
  </a:objectDefaults>
  <a:extraClrSchemeLst/>
  <a:custClrLst>
    <a:custClr name="Chart 1">
      <a:srgbClr val="00ADE8"/>
    </a:custClr>
    <a:custClr name="Chart 2">
      <a:srgbClr val="00B398"/>
    </a:custClr>
    <a:custClr name="null01">
      <a:srgbClr val="FFFFFF"/>
    </a:custClr>
    <a:custClr name="null02">
      <a:srgbClr val="FFFFFF"/>
    </a:custClr>
    <a:custClr name="Navy 50% Shade">
      <a:srgbClr val="0D193B"/>
    </a:custClr>
    <a:custClr name="Puprle 50% Shade">
      <a:srgbClr val="291737"/>
    </a:custClr>
    <a:custClr name="Burgundy 50% Shade">
      <a:srgbClr val="37152E"/>
    </a:custClr>
    <a:custClr name="Maroon 50% Shade">
      <a:srgbClr val="550028"/>
    </a:custClr>
    <a:custClr name="Pink 50% Shade">
      <a:srgbClr val="7F004B"/>
    </a:custClr>
    <a:custClr name="Yellow 50% Shade">
      <a:srgbClr val="806924"/>
    </a:custClr>
    <a:custClr name="Chart 1 50% Shade">
      <a:srgbClr val="005774"/>
    </a:custClr>
    <a:custClr name="Chart 2 50% Shade">
      <a:srgbClr val="005A4C"/>
    </a:custClr>
    <a:custClr name="Chart 2 50% Shade">
      <a:srgbClr val="FFFFFF"/>
    </a:custClr>
    <a:custClr name="Chart 2 50% Shade">
      <a:srgbClr val="FFFFFF"/>
    </a:custClr>
    <a:custClr name="Navy 90% Tint">
      <a:srgbClr val="E7E9F0"/>
    </a:custClr>
    <a:custClr name="Purple 90% Tint">
      <a:srgbClr val="EDE7F0"/>
    </a:custClr>
    <a:custClr name="Burgundy 90% Tint">
      <a:srgbClr val="EFE9EE"/>
    </a:custClr>
    <a:custClr name="Maroon 90% Tint">
      <a:srgbClr val="F6E4EC"/>
    </a:custClr>
    <a:custClr name="Pink 90% Tint">
      <a:srgbClr val="FFE6F4"/>
    </a:custClr>
    <a:custClr name="Yellow 90% Tint">
      <a:srgbClr val="FFFAED"/>
    </a:custClr>
  </a:custClrLst>
  <a:extLst>
    <a:ext uri="{05A4C25C-085E-4340-85A3-A5531E510DB2}">
      <thm15:themeFamily xmlns:thm15="http://schemas.microsoft.com/office/thememl/2012/main" name="Presentation1" id="{B941F624-0BF1-402A-BDD8-853BF142226A}" vid="{8AFC18C5-D10C-478C-9FD4-45F21C0DB0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C7CFF577CBE2E488383CFE29E54A272" ma:contentTypeVersion="2" ma:contentTypeDescription="Crear nuevo documento." ma:contentTypeScope="" ma:versionID="c130e7691c543abef4180122dc67440a">
  <xsd:schema xmlns:xsd="http://www.w3.org/2001/XMLSchema" xmlns:xs="http://www.w3.org/2001/XMLSchema" xmlns:p="http://schemas.microsoft.com/office/2006/metadata/properties" xmlns:ns2="ee139851-585f-4351-8296-83eb849dbe5d" targetNamespace="http://schemas.microsoft.com/office/2006/metadata/properties" ma:root="true" ma:fieldsID="7b089e788a05580994c1089713cec9b2" ns2:_="">
    <xsd:import namespace="ee139851-585f-4351-8296-83eb849dbe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139851-585f-4351-8296-83eb849dbe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A27AD6-6305-411D-86AA-48C0233FC0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44AE6C-FBF2-47DA-97E5-43E47F0AEE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139851-585f-4351-8296-83eb849db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Hotwire 2023 – Content</Template>
  <TotalTime>4401</TotalTime>
  <Words>1271</Words>
  <Application>Microsoft Macintosh PowerPoint</Application>
  <PresentationFormat>Panorámica</PresentationFormat>
  <Paragraphs>234</Paragraphs>
  <Slides>40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40</vt:i4>
      </vt:variant>
    </vt:vector>
  </HeadingPairs>
  <TitlesOfParts>
    <vt:vector size="50" baseType="lpstr">
      <vt:lpstr>Arial</vt:lpstr>
      <vt:lpstr>Arial Black</vt:lpstr>
      <vt:lpstr>Calibri</vt:lpstr>
      <vt:lpstr>Lato</vt:lpstr>
      <vt:lpstr>Lato Medium</vt:lpstr>
      <vt:lpstr>Manrope</vt:lpstr>
      <vt:lpstr>Visby Round CF Bold</vt:lpstr>
      <vt:lpstr>Wingdings</vt:lpstr>
      <vt:lpstr>UAX 2023 - Positivo</vt:lpstr>
      <vt:lpstr>UAX 2023 - Negativo</vt:lpstr>
      <vt:lpstr>CIENCIA DE DATOS</vt:lpstr>
      <vt:lpstr>Temario</vt:lpstr>
      <vt:lpstr>ALGO DE CIENCIA…</vt:lpstr>
      <vt:lpstr>Presentación de PowerPoint</vt:lpstr>
      <vt:lpstr>¿Cómo investigamos en Biomedicina?</vt:lpstr>
      <vt:lpstr>Presentación de PowerPoint</vt:lpstr>
      <vt:lpstr>Antes de avanzar…¿Bioinformática, bioestadística o Ciencia de Datos?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Temario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PPT corporativa</dc:title>
  <dc:creator>Daniel Bernués García</dc:creator>
  <cp:lastModifiedBy>Ariel Cariaga Martínez</cp:lastModifiedBy>
  <cp:revision>97</cp:revision>
  <dcterms:created xsi:type="dcterms:W3CDTF">2023-03-21T11:49:23Z</dcterms:created>
  <dcterms:modified xsi:type="dcterms:W3CDTF">2024-09-23T16:13:58Z</dcterms:modified>
</cp:coreProperties>
</file>